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7"/>
  </p:notesMasterIdLst>
  <p:handoutMasterIdLst>
    <p:handoutMasterId r:id="rId48"/>
  </p:handoutMasterIdLst>
  <p:sldIdLst>
    <p:sldId id="265" r:id="rId3"/>
    <p:sldId id="320" r:id="rId4"/>
    <p:sldId id="327" r:id="rId5"/>
    <p:sldId id="334" r:id="rId6"/>
    <p:sldId id="324" r:id="rId7"/>
    <p:sldId id="341" r:id="rId8"/>
    <p:sldId id="342" r:id="rId9"/>
    <p:sldId id="344" r:id="rId10"/>
    <p:sldId id="311" r:id="rId11"/>
    <p:sldId id="313" r:id="rId12"/>
    <p:sldId id="310" r:id="rId13"/>
    <p:sldId id="362" r:id="rId14"/>
    <p:sldId id="363" r:id="rId15"/>
    <p:sldId id="364" r:id="rId16"/>
    <p:sldId id="370" r:id="rId17"/>
    <p:sldId id="371" r:id="rId18"/>
    <p:sldId id="372" r:id="rId19"/>
    <p:sldId id="321" r:id="rId20"/>
    <p:sldId id="361" r:id="rId21"/>
    <p:sldId id="323" r:id="rId22"/>
    <p:sldId id="325" r:id="rId23"/>
    <p:sldId id="332" r:id="rId24"/>
    <p:sldId id="340" r:id="rId25"/>
    <p:sldId id="330" r:id="rId26"/>
    <p:sldId id="369" r:id="rId27"/>
    <p:sldId id="367" r:id="rId28"/>
    <p:sldId id="368" r:id="rId29"/>
    <p:sldId id="322" r:id="rId30"/>
    <p:sldId id="374" r:id="rId31"/>
    <p:sldId id="375" r:id="rId32"/>
    <p:sldId id="377" r:id="rId33"/>
    <p:sldId id="376" r:id="rId34"/>
    <p:sldId id="350" r:id="rId35"/>
    <p:sldId id="378" r:id="rId36"/>
    <p:sldId id="351" r:id="rId37"/>
    <p:sldId id="352" r:id="rId38"/>
    <p:sldId id="353" r:id="rId39"/>
    <p:sldId id="354" r:id="rId40"/>
    <p:sldId id="355" r:id="rId41"/>
    <p:sldId id="373" r:id="rId42"/>
    <p:sldId id="356" r:id="rId43"/>
    <p:sldId id="358" r:id="rId44"/>
    <p:sldId id="360" r:id="rId45"/>
    <p:sldId id="317" r:id="rId46"/>
  </p:sldIdLst>
  <p:sldSz cx="12188825"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810" autoAdjust="0"/>
  </p:normalViewPr>
  <p:slideViewPr>
    <p:cSldViewPr showGuides="1">
      <p:cViewPr varScale="1">
        <p:scale>
          <a:sx n="77" d="100"/>
          <a:sy n="77" d="100"/>
        </p:scale>
        <p:origin x="912" y="6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12/14/2016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12/14/2016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rangodb.com/3.0/AQL/Graphs/Traversals.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arangodb.com/3.0/AQL/Graphs/ShortestPath.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arangodb.com/3.0/Manual/Foxx/GettingStarted.html#writing-database-queries" TargetMode="External"/><Relationship Id="rId3" Type="http://schemas.openxmlformats.org/officeDocument/2006/relationships/hyperlink" Target="https://docs.arangodb.com/3.0/AQL/Invocation/WithWebInterface.html" TargetMode="External"/><Relationship Id="rId7" Type="http://schemas.openxmlformats.org/officeDocument/2006/relationships/hyperlink" Target="https://docs.arangodb.com/3.0/Manual/Appendix/References/DBObject.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arangodb.com/3.0/AQL/Invocation/WithArangosh.html#with-createstatement-arangostatement" TargetMode="External"/><Relationship Id="rId5" Type="http://schemas.openxmlformats.org/officeDocument/2006/relationships/hyperlink" Target="https://docs.arangodb.com/3.0/AQL/Invocation/WithArangosh.html#with-dbquery" TargetMode="External"/><Relationship Id="rId4" Type="http://schemas.openxmlformats.org/officeDocument/2006/relationships/hyperlink" Target="https://docs.arangodb.com/3.0/AQL/Invocation/WithArangosh.html" TargetMode="External"/><Relationship Id="rId9" Type="http://schemas.openxmlformats.org/officeDocument/2006/relationships/hyperlink" Target="https://docs.arangodb.com/3.0/HTTP/AqlQueryCursor/index.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99701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362915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hlinkClick r:id="rId3"/>
              </a:rPr>
              <a:t>AQL Traversals</a:t>
            </a:r>
            <a:r>
              <a:rPr kumimoji="0" lang="en-US" altLang="en-US" sz="1200" b="0" i="0" u="none" strike="noStrike" cap="none" normalizeH="0" baseline="0" dirty="0">
                <a:ln>
                  <a:noFill/>
                </a:ln>
                <a:solidFill>
                  <a:schemeClr val="tx1"/>
                </a:solidFill>
                <a:effectLst/>
                <a:latin typeface="Arial" panose="020B0604020202020204" pitchFamily="34" charset="0"/>
              </a:rPr>
              <a:t> on both named and anonymous graphs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hlinkClick r:id="rId4"/>
              </a:rPr>
              <a:t>AQL Shortest Path</a:t>
            </a:r>
            <a:r>
              <a:rPr kumimoji="0" lang="en-US" altLang="en-US" sz="1200" b="0" i="0" u="none" strike="noStrike" cap="none" normalizeH="0" baseline="0" dirty="0">
                <a:ln>
                  <a:noFill/>
                </a:ln>
                <a:solidFill>
                  <a:schemeClr val="tx1"/>
                </a:solidFill>
                <a:effectLst/>
                <a:latin typeface="Arial" panose="020B0604020202020204" pitchFamily="34" charset="0"/>
              </a:rPr>
              <a:t> on both named and anonymous </a:t>
            </a:r>
            <a:r>
              <a:rPr kumimoji="0" lang="en-US" altLang="en-US" sz="1200" b="0" i="0" u="none" strike="noStrike" cap="none" normalizeH="0" baseline="0" dirty="0" err="1">
                <a:ln>
                  <a:noFill/>
                </a:ln>
                <a:solidFill>
                  <a:schemeClr val="tx1"/>
                </a:solidFill>
                <a:effectLst/>
                <a:latin typeface="Arial" panose="020B0604020202020204" pitchFamily="34" charset="0"/>
              </a:rPr>
              <a:t>grap</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r>
              <a:rPr lang="en-US" b="1" dirty="0"/>
              <a:t>Manipulating collections of named graphs with regular document functions</a:t>
            </a:r>
          </a:p>
          <a:p>
            <a:r>
              <a:rPr lang="en-US" dirty="0"/>
              <a:t>The underlying collections of the named graphs are still accessible using the standard methods for collections. However the graph module adds an additional layer on top of these collections giving you the following guarantees:</a:t>
            </a:r>
          </a:p>
          <a:p>
            <a:r>
              <a:rPr lang="en-US" dirty="0"/>
              <a:t>All modifications are executed transactional</a:t>
            </a:r>
          </a:p>
          <a:p>
            <a:r>
              <a:rPr lang="en-US" dirty="0"/>
              <a:t>If you delete a vertex all edges will be deleted, you will never have loose ends</a:t>
            </a:r>
          </a:p>
          <a:p>
            <a:r>
              <a:rPr lang="en-US" dirty="0"/>
              <a:t>If you insert an edge it is checked if the edge matches the </a:t>
            </a:r>
            <a:r>
              <a:rPr lang="en-US" i="1" dirty="0"/>
              <a:t>edge definitions</a:t>
            </a:r>
            <a:r>
              <a:rPr lang="en-US" dirty="0"/>
              <a:t>, your edge collections will only contain valid edges</a:t>
            </a:r>
          </a:p>
          <a:p>
            <a:r>
              <a:rPr lang="en-US" dirty="0"/>
              <a:t>These guarantees are lost if you access the collections in any other way than the graph module or AQL, so if you delete documents from your vertex collections directly, the edges pointing to them will be remain in place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1065975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216112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318036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29</a:t>
            </a:fld>
            <a:endParaRPr lang="en-US"/>
          </a:p>
        </p:txBody>
      </p:sp>
    </p:spTree>
    <p:extLst>
      <p:ext uri="{BB962C8B-B14F-4D97-AF65-F5344CB8AC3E}">
        <p14:creationId xmlns:p14="http://schemas.microsoft.com/office/powerpoint/2010/main" val="164957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326134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31</a:t>
            </a:fld>
            <a:endParaRPr lang="en-US"/>
          </a:p>
        </p:txBody>
      </p:sp>
    </p:spTree>
    <p:extLst>
      <p:ext uri="{BB962C8B-B14F-4D97-AF65-F5344CB8AC3E}">
        <p14:creationId xmlns:p14="http://schemas.microsoft.com/office/powerpoint/2010/main" val="343055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33</a:t>
            </a:fld>
            <a:endParaRPr lang="en-US"/>
          </a:p>
        </p:txBody>
      </p:sp>
    </p:spTree>
    <p:extLst>
      <p:ext uri="{BB962C8B-B14F-4D97-AF65-F5344CB8AC3E}">
        <p14:creationId xmlns:p14="http://schemas.microsoft.com/office/powerpoint/2010/main" val="3671772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34</a:t>
            </a:fld>
            <a:endParaRPr lang="en-US"/>
          </a:p>
        </p:txBody>
      </p:sp>
    </p:spTree>
    <p:extLst>
      <p:ext uri="{BB962C8B-B14F-4D97-AF65-F5344CB8AC3E}">
        <p14:creationId xmlns:p14="http://schemas.microsoft.com/office/powerpoint/2010/main" val="3797812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38</a:t>
            </a:fld>
            <a:endParaRPr lang="en-US"/>
          </a:p>
        </p:txBody>
      </p:sp>
    </p:spTree>
    <p:extLst>
      <p:ext uri="{BB962C8B-B14F-4D97-AF65-F5344CB8AC3E}">
        <p14:creationId xmlns:p14="http://schemas.microsoft.com/office/powerpoint/2010/main" val="152110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2966846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39</a:t>
            </a:fld>
            <a:endParaRPr lang="en-US"/>
          </a:p>
        </p:txBody>
      </p:sp>
    </p:spTree>
    <p:extLst>
      <p:ext uri="{BB962C8B-B14F-4D97-AF65-F5344CB8AC3E}">
        <p14:creationId xmlns:p14="http://schemas.microsoft.com/office/powerpoint/2010/main" val="1985309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41</a:t>
            </a:fld>
            <a:endParaRPr lang="en-US"/>
          </a:p>
        </p:txBody>
      </p:sp>
    </p:spTree>
    <p:extLst>
      <p:ext uri="{BB962C8B-B14F-4D97-AF65-F5344CB8AC3E}">
        <p14:creationId xmlns:p14="http://schemas.microsoft.com/office/powerpoint/2010/main" val="2794869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42</a:t>
            </a:fld>
            <a:endParaRPr lang="en-US"/>
          </a:p>
        </p:txBody>
      </p:sp>
    </p:spTree>
    <p:extLst>
      <p:ext uri="{BB962C8B-B14F-4D97-AF65-F5344CB8AC3E}">
        <p14:creationId xmlns:p14="http://schemas.microsoft.com/office/powerpoint/2010/main" val="32167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based on key-value stores (each document still has a unique key)</a:t>
            </a:r>
          </a:p>
          <a:p>
            <a:pPr lvl="0" fontAlgn="base"/>
            <a:r>
              <a:rPr lang="en-US" dirty="0"/>
              <a:t>Allow to save documents with logical similarity in „collections“ </a:t>
            </a:r>
          </a:p>
          <a:p>
            <a:pPr lvl="0" fontAlgn="base"/>
            <a:r>
              <a:rPr lang="en-US" dirty="0"/>
              <a:t>Treat data records as attribute-structured documents (data is no longer opaque) </a:t>
            </a:r>
          </a:p>
          <a:p>
            <a:pPr lvl="0" fontAlgn="base"/>
            <a:r>
              <a:rPr lang="en-US" dirty="0"/>
              <a:t>Often allows querying and indexing document attributes </a:t>
            </a:r>
          </a:p>
          <a:p>
            <a:pPr lvl="0" fontAlgn="base"/>
            <a:r>
              <a:rPr lang="en-US" dirty="0"/>
              <a:t>For efficient memory handling we have an automatic schema recognition. </a:t>
            </a:r>
          </a:p>
          <a:p>
            <a:pPr lvl="0" fontAlgn="base"/>
            <a:r>
              <a:rPr lang="en-US" dirty="0"/>
              <a:t>It has different ways to retrieve data. CRUD via RESTful Interface,  </a:t>
            </a:r>
            <a:r>
              <a:rPr lang="en-US" dirty="0" err="1"/>
              <a:t>QueryByExample</a:t>
            </a:r>
            <a:r>
              <a:rPr lang="en-US" dirty="0"/>
              <a:t>, JS for graph traversals and AQL</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2996805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derivative from an internal solution of a company like most of the other NoSQL solutions. It's build with the idea of multi-model, extensibility and scalability from the first line of code.</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4798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polyglot persistence is the idea that you may have many different persistent stores for different areas of your application</a:t>
            </a:r>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4292908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115143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1228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ArangoDB</a:t>
            </a:r>
            <a:r>
              <a:rPr lang="en-US" dirty="0"/>
              <a:t> query language (AQL) can be used to retrieve and modify data that are stored in </a:t>
            </a:r>
            <a:r>
              <a:rPr lang="en-US" dirty="0" err="1"/>
              <a:t>ArangoDB</a:t>
            </a:r>
            <a:r>
              <a:rPr lang="en-US" dirty="0"/>
              <a:t>.</a:t>
            </a:r>
          </a:p>
          <a:p>
            <a:r>
              <a:rPr lang="en-US" dirty="0"/>
              <a:t>A client application ships an AQL query to the </a:t>
            </a:r>
            <a:r>
              <a:rPr lang="en-US" dirty="0" err="1"/>
              <a:t>ArangoDB</a:t>
            </a:r>
            <a:r>
              <a:rPr lang="en-US" dirty="0"/>
              <a:t> server. </a:t>
            </a:r>
            <a:r>
              <a:rPr lang="en-US" b="1" dirty="0"/>
              <a:t>The query text contains everything </a:t>
            </a:r>
            <a:r>
              <a:rPr lang="en-US" b="1" dirty="0" err="1"/>
              <a:t>ArangoDB</a:t>
            </a:r>
            <a:r>
              <a:rPr lang="en-US" b="1" dirty="0"/>
              <a:t> needs to compile the result set</a:t>
            </a:r>
          </a:p>
          <a:p>
            <a:r>
              <a:rPr lang="en-US" dirty="0" err="1"/>
              <a:t>ArangoDB</a:t>
            </a:r>
            <a:r>
              <a:rPr lang="en-US" dirty="0"/>
              <a:t> will parse the query, execute it and compile the results. If the query is invalid or cannot be executed, the server will return an error that the client can process and react to. If the query can be executed successfully, the server will return the query results (if any) to the client</a:t>
            </a:r>
          </a:p>
          <a:p>
            <a:endParaRPr lang="en-US" dirty="0"/>
          </a:p>
          <a:p>
            <a:r>
              <a:rPr lang="en-US" b="1" dirty="0"/>
              <a:t>Another design goal of AQL was client independency, meaning that the language and syntax are the same for all clients, no matter what programming language the clients may use.</a:t>
            </a:r>
          </a:p>
          <a:p>
            <a:endParaRPr lang="en-US" b="1" dirty="0"/>
          </a:p>
          <a:p>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691365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AQL supports reading and modifying collection data, but it doesn't support data-definition operations such as creating and dropping databases, collections and indexes. It is a pure data manipulation language (DML), not a data definition language (DDL) or a data control language (DCL).</a:t>
            </a:r>
          </a:p>
          <a:p>
            <a:endParaRPr lang="en-US" dirty="0"/>
          </a:p>
          <a:p>
            <a:r>
              <a:rPr lang="en-US" b="1" dirty="0"/>
              <a:t>How to invoke AQL</a:t>
            </a:r>
          </a:p>
          <a:p>
            <a:r>
              <a:rPr lang="en-US" dirty="0"/>
              <a:t>AQL queries can be executed using:</a:t>
            </a:r>
          </a:p>
          <a:p>
            <a:r>
              <a:rPr lang="en-US" dirty="0"/>
              <a:t>the web interface,</a:t>
            </a:r>
          </a:p>
          <a:p>
            <a:r>
              <a:rPr lang="en-US" dirty="0"/>
              <a:t>the </a:t>
            </a:r>
            <a:r>
              <a:rPr lang="en-US" dirty="0" err="1"/>
              <a:t>db</a:t>
            </a:r>
            <a:r>
              <a:rPr lang="en-US" dirty="0"/>
              <a:t> object (either in arangosh or in a Foxx service)</a:t>
            </a:r>
          </a:p>
          <a:p>
            <a:r>
              <a:rPr lang="en-US" dirty="0"/>
              <a:t>or the raw HTTP API.</a:t>
            </a:r>
          </a:p>
          <a:p>
            <a:r>
              <a:rPr lang="en-US" dirty="0"/>
              <a:t>There are always calls to the server's API under the hood, but the web interface and the </a:t>
            </a:r>
            <a:r>
              <a:rPr lang="en-US" dirty="0" err="1"/>
              <a:t>db</a:t>
            </a:r>
            <a:r>
              <a:rPr lang="en-US" dirty="0"/>
              <a:t> object abstract away the low-level communication details and are thus easier to use.</a:t>
            </a:r>
          </a:p>
          <a:p>
            <a:r>
              <a:rPr lang="en-US" dirty="0"/>
              <a:t>The </a:t>
            </a:r>
            <a:r>
              <a:rPr lang="en-US" dirty="0" err="1"/>
              <a:t>ArangoDB</a:t>
            </a:r>
            <a:r>
              <a:rPr lang="en-US" dirty="0"/>
              <a:t> Web Interface has a </a:t>
            </a:r>
            <a:r>
              <a:rPr lang="en-US" dirty="0">
                <a:hlinkClick r:id="rId3"/>
              </a:rPr>
              <a:t>specific tab for AQL queries execution</a:t>
            </a:r>
            <a:r>
              <a:rPr lang="en-US" dirty="0"/>
              <a:t>.</a:t>
            </a:r>
          </a:p>
          <a:p>
            <a:r>
              <a:rPr lang="en-US" dirty="0"/>
              <a:t>You can run </a:t>
            </a:r>
            <a:r>
              <a:rPr lang="en-US" dirty="0">
                <a:hlinkClick r:id="rId4"/>
              </a:rPr>
              <a:t>AQL queries from the </a:t>
            </a:r>
            <a:r>
              <a:rPr lang="en-US" dirty="0" err="1">
                <a:hlinkClick r:id="rId4"/>
              </a:rPr>
              <a:t>ArangoDB</a:t>
            </a:r>
            <a:r>
              <a:rPr lang="en-US" dirty="0">
                <a:hlinkClick r:id="rId4"/>
              </a:rPr>
              <a:t> Shell</a:t>
            </a:r>
            <a:r>
              <a:rPr lang="en-US" dirty="0"/>
              <a:t> with the </a:t>
            </a:r>
            <a:r>
              <a:rPr lang="en-US" dirty="0">
                <a:hlinkClick r:id="rId5"/>
              </a:rPr>
              <a:t>_query</a:t>
            </a:r>
            <a:r>
              <a:rPr lang="en-US" dirty="0"/>
              <a:t> and </a:t>
            </a:r>
            <a:r>
              <a:rPr lang="en-US" dirty="0">
                <a:hlinkClick r:id="rId6"/>
              </a:rPr>
              <a:t>_</a:t>
            </a:r>
            <a:r>
              <a:rPr lang="en-US" dirty="0" err="1">
                <a:hlinkClick r:id="rId6"/>
              </a:rPr>
              <a:t>createStatement</a:t>
            </a:r>
            <a:r>
              <a:rPr lang="en-US" dirty="0"/>
              <a:t> methods of the </a:t>
            </a:r>
            <a:r>
              <a:rPr lang="en-US" dirty="0" err="1">
                <a:hlinkClick r:id="rId7"/>
              </a:rPr>
              <a:t>db</a:t>
            </a:r>
            <a:r>
              <a:rPr lang="en-US" dirty="0">
                <a:hlinkClick r:id="rId7"/>
              </a:rPr>
              <a:t> object</a:t>
            </a:r>
            <a:r>
              <a:rPr lang="en-US" dirty="0"/>
              <a:t>. This chapter also describes how to use bind parameters, statistics, counting and cursors with arangosh.</a:t>
            </a:r>
          </a:p>
          <a:p>
            <a:r>
              <a:rPr lang="en-US" dirty="0"/>
              <a:t>If you are using Foxx, see </a:t>
            </a:r>
            <a:r>
              <a:rPr lang="en-US" dirty="0">
                <a:hlinkClick r:id="rId8"/>
              </a:rPr>
              <a:t>how to write database queries</a:t>
            </a:r>
            <a:r>
              <a:rPr lang="en-US" dirty="0"/>
              <a:t> for examples including tagged template strings.</a:t>
            </a:r>
          </a:p>
          <a:p>
            <a:r>
              <a:rPr lang="en-US" dirty="0"/>
              <a:t>If you want to run AQL queries from your application via the HTTP REST API, see the full API description at </a:t>
            </a:r>
            <a:r>
              <a:rPr lang="en-US" dirty="0">
                <a:hlinkClick r:id="rId9"/>
              </a:rPr>
              <a:t>HTTP Interface for AQL Query Cursors</a:t>
            </a:r>
            <a:r>
              <a:rPr lang="en-US" dirty="0"/>
              <a:t>.</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1262721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12/14/2016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12/14/2016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12/14/2016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12/14/2016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12/14/2016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12/14/2016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12/14/2016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12/14/2016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12/14/2016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12/14/2016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12/14/2016</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arangodb.com/3.0/AQL/Graphs/Traversal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en.wikipedia.org/wiki/Representational_state_transf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762000"/>
            <a:ext cx="5714998" cy="2781299"/>
          </a:xfrm>
        </p:spPr>
        <p:txBody>
          <a:bodyPr/>
          <a:lstStyle/>
          <a:p>
            <a:r>
              <a:rPr lang="en-US" dirty="0"/>
              <a:t>ArangoDB</a:t>
            </a:r>
          </a:p>
        </p:txBody>
      </p:sp>
      <p:sp>
        <p:nvSpPr>
          <p:cNvPr id="4" name="Subtitle 3"/>
          <p:cNvSpPr>
            <a:spLocks noGrp="1"/>
          </p:cNvSpPr>
          <p:nvPr>
            <p:ph type="subTitle" idx="1"/>
          </p:nvPr>
        </p:nvSpPr>
        <p:spPr>
          <a:xfrm>
            <a:off x="1065213" y="3657600"/>
            <a:ext cx="4952999" cy="838200"/>
          </a:xfrm>
        </p:spPr>
        <p:txBody>
          <a:bodyPr/>
          <a:lstStyle/>
          <a:p>
            <a:r>
              <a:rPr lang="it-IT" dirty="0"/>
              <a:t>Multi-Model NO-sql DAtabase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12" y="762000"/>
            <a:ext cx="2781299" cy="2781299"/>
          </a:xfrm>
          <a:prstGeom prst="rect">
            <a:avLst/>
          </a:prstGeom>
        </p:spPr>
      </p:pic>
      <p:sp>
        <p:nvSpPr>
          <p:cNvPr id="7" name="Subtitle 3"/>
          <p:cNvSpPr txBox="1">
            <a:spLocks/>
          </p:cNvSpPr>
          <p:nvPr/>
        </p:nvSpPr>
        <p:spPr>
          <a:xfrm>
            <a:off x="5256212" y="4953000"/>
            <a:ext cx="5295898" cy="1295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it-IT" dirty="0">
                <a:solidFill>
                  <a:schemeClr val="tx1"/>
                </a:solidFill>
                <a:latin typeface="Berlin Sans FB" panose="020E0602020502020306" pitchFamily="34" charset="0"/>
              </a:rPr>
              <a:t>Presented BY:-  Prakhya Tejaswi</a:t>
            </a:r>
          </a:p>
          <a:p>
            <a:r>
              <a:rPr lang="it-IT" dirty="0">
                <a:solidFill>
                  <a:schemeClr val="tx1"/>
                </a:solidFill>
                <a:latin typeface="Berlin Sans FB" panose="020E0602020502020306" pitchFamily="34" charset="0"/>
              </a:rPr>
              <a:t>		      Sapna Patil</a:t>
            </a:r>
          </a:p>
          <a:p>
            <a:r>
              <a:rPr lang="it-IT" dirty="0">
                <a:solidFill>
                  <a:schemeClr val="tx1"/>
                </a:solidFill>
                <a:latin typeface="Berlin Sans FB" panose="020E0602020502020306" pitchFamily="34" charset="0"/>
              </a:rPr>
              <a:t>		      ShravAni GADDAM </a:t>
            </a:r>
          </a:p>
          <a:p>
            <a:r>
              <a:rPr lang="it-IT" dirty="0">
                <a:solidFill>
                  <a:schemeClr val="tx1"/>
                </a:solidFill>
                <a:latin typeface="Berlin Sans FB" panose="020E0602020502020306" pitchFamily="34" charset="0"/>
              </a:rPr>
              <a:t>		      Waseem AZHAR </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DOCUMENT STORE + GRAPH STORE + KEY-VALUE STORE</a:t>
            </a:r>
            <a:br>
              <a:rPr lang="en-US" dirty="0"/>
            </a:br>
            <a:br>
              <a:rPr lang="en-US" dirty="0"/>
            </a:br>
            <a:endParaRPr lang="en-US"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2413" y="1676400"/>
            <a:ext cx="4416425" cy="4343401"/>
          </a:xfrm>
        </p:spPr>
      </p:pic>
      <p:sp>
        <p:nvSpPr>
          <p:cNvPr id="9" name="Text Placeholder 8"/>
          <p:cNvSpPr>
            <a:spLocks noGrp="1"/>
          </p:cNvSpPr>
          <p:nvPr>
            <p:ph type="body" sz="quarter" idx="3"/>
          </p:nvPr>
        </p:nvSpPr>
        <p:spPr/>
        <p:txBody>
          <a:bodyPr/>
          <a:lstStyle/>
          <a:p>
            <a:r>
              <a:rPr lang="en-US" dirty="0"/>
              <a:t>MULTIMODEL DATABASE</a:t>
            </a:r>
          </a:p>
        </p:txBody>
      </p:sp>
      <p:sp>
        <p:nvSpPr>
          <p:cNvPr id="10" name="Content Placeholder 9"/>
          <p:cNvSpPr>
            <a:spLocks noGrp="1"/>
          </p:cNvSpPr>
          <p:nvPr>
            <p:ph sz="quarter" idx="4"/>
          </p:nvPr>
        </p:nvSpPr>
        <p:spPr/>
        <p:txBody>
          <a:bodyPr/>
          <a:lstStyle/>
          <a:p>
            <a:r>
              <a:rPr lang="en-US" dirty="0"/>
              <a:t>Common query Language with All Three data models</a:t>
            </a:r>
          </a:p>
          <a:p>
            <a:r>
              <a:rPr lang="en-US" dirty="0"/>
              <a:t>Allows polyglot persistence with single Database </a:t>
            </a:r>
          </a:p>
          <a:p>
            <a:endParaRPr lang="en-US"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About </a:t>
            </a:r>
            <a:r>
              <a:rPr lang="en-US" b="1" dirty="0" err="1"/>
              <a:t>ArangoDB</a:t>
            </a:r>
            <a:br>
              <a:rPr lang="en-US" b="1" dirty="0"/>
            </a:br>
            <a:endParaRPr lang="en-US" dirty="0"/>
          </a:p>
        </p:txBody>
      </p:sp>
      <p:sp>
        <p:nvSpPr>
          <p:cNvPr id="14" name="Content Placeholder 13"/>
          <p:cNvSpPr>
            <a:spLocks noGrp="1"/>
          </p:cNvSpPr>
          <p:nvPr>
            <p:ph idx="1"/>
          </p:nvPr>
        </p:nvSpPr>
        <p:spPr/>
        <p:txBody>
          <a:bodyPr>
            <a:normAutofit/>
          </a:bodyPr>
          <a:lstStyle/>
          <a:p>
            <a:pPr>
              <a:buFont typeface="Wingdings" panose="05000000000000000000" pitchFamily="2" charset="2"/>
              <a:buChar char="q"/>
            </a:pPr>
            <a:r>
              <a:rPr lang="en-US" b="1" dirty="0" err="1"/>
              <a:t>AvocadoDB</a:t>
            </a:r>
            <a:r>
              <a:rPr lang="en-US" b="1" dirty="0"/>
              <a:t>” becomes “</a:t>
            </a:r>
            <a:r>
              <a:rPr lang="en-US" b="1" dirty="0" err="1"/>
              <a:t>ArangoDB</a:t>
            </a:r>
            <a:r>
              <a:rPr lang="en-US" b="1" dirty="0"/>
              <a:t> </a:t>
            </a:r>
            <a:r>
              <a:rPr lang="en-US" dirty="0"/>
              <a:t>- May 2012</a:t>
            </a:r>
          </a:p>
          <a:p>
            <a:pPr>
              <a:buFont typeface="Wingdings" panose="05000000000000000000" pitchFamily="2" charset="2"/>
              <a:buChar char="q"/>
            </a:pPr>
            <a:r>
              <a:rPr lang="en-US" dirty="0"/>
              <a:t>Multimodel database –NoSQL Database</a:t>
            </a:r>
          </a:p>
          <a:p>
            <a:pPr>
              <a:buFont typeface="Wingdings" panose="05000000000000000000" pitchFamily="2" charset="2"/>
              <a:buChar char="q"/>
            </a:pPr>
            <a:r>
              <a:rPr lang="en-US" dirty="0"/>
              <a:t> Created by : </a:t>
            </a:r>
            <a:r>
              <a:rPr lang="en-US" b="1" dirty="0"/>
              <a:t>Claudius Weinberger, Frank </a:t>
            </a:r>
            <a:r>
              <a:rPr lang="en-US" b="1" dirty="0" err="1"/>
              <a:t>Celler</a:t>
            </a:r>
            <a:r>
              <a:rPr lang="en-US" b="1" dirty="0"/>
              <a:t>, Jan </a:t>
            </a:r>
            <a:r>
              <a:rPr lang="en-US" b="1" dirty="0" err="1"/>
              <a:t>Steemann</a:t>
            </a:r>
            <a:endParaRPr lang="en-US" b="1" dirty="0"/>
          </a:p>
          <a:p>
            <a:pPr>
              <a:buFont typeface="Wingdings" panose="05000000000000000000" pitchFamily="2" charset="2"/>
              <a:buChar char="q"/>
            </a:pPr>
            <a:r>
              <a:rPr lang="en-US" b="1" dirty="0"/>
              <a:t>Year: 2011</a:t>
            </a:r>
          </a:p>
          <a:p>
            <a:pPr>
              <a:buFont typeface="Wingdings" panose="05000000000000000000" pitchFamily="2" charset="2"/>
              <a:buChar char="q"/>
            </a:pPr>
            <a:r>
              <a:rPr lang="en-US" b="1" dirty="0"/>
              <a:t>Language : JS,C++</a:t>
            </a:r>
          </a:p>
          <a:p>
            <a:pPr>
              <a:buFont typeface="Wingdings" panose="05000000000000000000" pitchFamily="2" charset="2"/>
              <a:buChar char="q"/>
            </a:pPr>
            <a:r>
              <a:rPr lang="en-US" b="1" dirty="0"/>
              <a:t>License :Available under  Apache 2 </a:t>
            </a:r>
          </a:p>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9013" y="381000"/>
            <a:ext cx="9677402" cy="1371600"/>
          </a:xfrm>
        </p:spPr>
        <p:txBody>
          <a:bodyPr/>
          <a:lstStyle/>
          <a:p>
            <a:r>
              <a:rPr lang="en-US" dirty="0"/>
              <a:t>Key-Value And Document Store for </a:t>
            </a:r>
            <a:r>
              <a:rPr lang="en-US" dirty="0" err="1"/>
              <a:t>ArangoDB</a:t>
            </a:r>
            <a:endParaRPr lang="en-US" dirty="0"/>
          </a:p>
        </p:txBody>
      </p:sp>
      <p:sp>
        <p:nvSpPr>
          <p:cNvPr id="5" name="Content Placeholder 4"/>
          <p:cNvSpPr>
            <a:spLocks noGrp="1"/>
          </p:cNvSpPr>
          <p:nvPr>
            <p:ph sz="half" idx="1"/>
          </p:nvPr>
        </p:nvSpPr>
        <p:spPr>
          <a:xfrm>
            <a:off x="1504781" y="1905001"/>
            <a:ext cx="4208631" cy="4114800"/>
          </a:xfrm>
        </p:spPr>
        <p:txBody>
          <a:bodyPr>
            <a:normAutofit lnSpcReduction="10000"/>
          </a:bodyPr>
          <a:lstStyle/>
          <a:p>
            <a:pPr lvl="0" fontAlgn="base"/>
            <a:r>
              <a:rPr lang="en-US" dirty="0"/>
              <a:t>It‘s currently supported as a key-value document.  </a:t>
            </a:r>
          </a:p>
          <a:p>
            <a:pPr lvl="0" fontAlgn="base"/>
            <a:r>
              <a:rPr lang="en-US" dirty="0"/>
              <a:t>In the near future it supports special key-value collection.  </a:t>
            </a:r>
          </a:p>
          <a:p>
            <a:pPr lvl="0" fontAlgn="base"/>
            <a:r>
              <a:rPr lang="en-US" dirty="0"/>
              <a:t>One of the optimization will be the elimination of JSON in this case, so the value need not be parsed. </a:t>
            </a:r>
          </a:p>
          <a:p>
            <a:pPr fontAlgn="base"/>
            <a:r>
              <a:rPr lang="en-US" dirty="0"/>
              <a:t>Sharding capabilities of Key-Value Collections will differ from Document Collections</a:t>
            </a:r>
          </a:p>
          <a:p>
            <a:pPr lvl="0" fontAlgn="base"/>
            <a:endParaRPr lang="en-US" dirty="0"/>
          </a:p>
          <a:p>
            <a:endParaRPr lang="en-US" dirty="0"/>
          </a:p>
        </p:txBody>
      </p:sp>
      <p:sp>
        <p:nvSpPr>
          <p:cNvPr id="6" name="Content Placeholder 5"/>
          <p:cNvSpPr>
            <a:spLocks noGrp="1"/>
          </p:cNvSpPr>
          <p:nvPr>
            <p:ph sz="half" idx="2"/>
          </p:nvPr>
        </p:nvSpPr>
        <p:spPr>
          <a:xfrm>
            <a:off x="5865812" y="1905001"/>
            <a:ext cx="4800601" cy="4114800"/>
          </a:xfrm>
        </p:spPr>
        <p:txBody>
          <a:bodyPr>
            <a:normAutofit lnSpcReduction="10000"/>
          </a:bodyPr>
          <a:lstStyle/>
          <a:p>
            <a:r>
              <a:rPr lang="en-US" dirty="0"/>
              <a:t>It supports both.</a:t>
            </a:r>
          </a:p>
          <a:p>
            <a:r>
              <a:rPr lang="en-US" dirty="0"/>
              <a:t> A database can contain collections from different types.</a:t>
            </a:r>
          </a:p>
          <a:p>
            <a:r>
              <a:rPr lang="en-US" dirty="0"/>
              <a:t> For efficient memory handling they have an automatic schema recognition. </a:t>
            </a:r>
          </a:p>
          <a:p>
            <a:pPr lvl="0" fontAlgn="base"/>
            <a:r>
              <a:rPr lang="en-US" dirty="0"/>
              <a:t>It has different ways to retrieve data. </a:t>
            </a:r>
          </a:p>
          <a:p>
            <a:endParaRPr lang="en-US" dirty="0"/>
          </a:p>
        </p:txBody>
      </p:sp>
    </p:spTree>
    <p:extLst>
      <p:ext uri="{BB962C8B-B14F-4D97-AF65-F5344CB8AC3E}">
        <p14:creationId xmlns:p14="http://schemas.microsoft.com/office/powerpoint/2010/main" val="3902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838200"/>
          </a:xfrm>
        </p:spPr>
        <p:txBody>
          <a:bodyPr/>
          <a:lstStyle/>
          <a:p>
            <a:r>
              <a:rPr lang="en-US" dirty="0"/>
              <a:t>What is Graph Database ?</a:t>
            </a:r>
          </a:p>
        </p:txBody>
      </p:sp>
      <p:sp>
        <p:nvSpPr>
          <p:cNvPr id="3" name="Content Placeholder 2"/>
          <p:cNvSpPr>
            <a:spLocks noGrp="1"/>
          </p:cNvSpPr>
          <p:nvPr>
            <p:ph idx="1"/>
          </p:nvPr>
        </p:nvSpPr>
        <p:spPr>
          <a:xfrm>
            <a:off x="684213" y="1524000"/>
            <a:ext cx="10515600" cy="5105399"/>
          </a:xfrm>
        </p:spPr>
        <p:txBody>
          <a:bodyPr>
            <a:normAutofit fontScale="85000" lnSpcReduction="20000"/>
          </a:bodyPr>
          <a:lstStyle/>
          <a:p>
            <a:pPr marL="342900" indent="-342900"/>
            <a:r>
              <a:rPr lang="en-US" sz="3100" dirty="0"/>
              <a:t>Graph structures for queries with nodes(vertices), edges and properties to represent and store data. </a:t>
            </a:r>
          </a:p>
          <a:p>
            <a:pPr marL="342900" indent="-342900"/>
            <a:r>
              <a:rPr lang="en-US" sz="3100" dirty="0"/>
              <a:t>Edge or relationship or physical pointer, which directly relates data items in the store.</a:t>
            </a:r>
          </a:p>
          <a:p>
            <a:pPr marL="342900" indent="-342900"/>
            <a:endParaRPr lang="en-US" sz="3100" dirty="0"/>
          </a:p>
          <a:p>
            <a:pPr marL="342900" indent="-342900"/>
            <a:endParaRPr lang="en-US" sz="3100" dirty="0"/>
          </a:p>
          <a:p>
            <a:pPr marL="342900" indent="-342900"/>
            <a:endParaRPr lang="en-US" sz="3100" dirty="0"/>
          </a:p>
          <a:p>
            <a:pPr marL="342900" indent="-342900"/>
            <a:endParaRPr lang="en-US" sz="3100" dirty="0"/>
          </a:p>
          <a:p>
            <a:pPr marL="342900" indent="-342900"/>
            <a:endParaRPr lang="en-US" sz="3100" dirty="0"/>
          </a:p>
          <a:p>
            <a:pPr marL="342900" indent="-342900"/>
            <a:r>
              <a:rPr lang="en-US" sz="3200" dirty="0"/>
              <a:t>Dealing with data that has lots of relations stays manageable</a:t>
            </a:r>
          </a:p>
          <a:p>
            <a:pPr marL="342900" indent="-342900"/>
            <a:r>
              <a:rPr lang="en-US" sz="3100" dirty="0"/>
              <a:t>Retrieving data from a graph database requires query language.</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212" y="2895600"/>
            <a:ext cx="4518641" cy="2112538"/>
          </a:xfrm>
          <a:prstGeom prst="rect">
            <a:avLst/>
          </a:prstGeom>
        </p:spPr>
      </p:pic>
    </p:spTree>
    <p:extLst>
      <p:ext uri="{BB962C8B-B14F-4D97-AF65-F5344CB8AC3E}">
        <p14:creationId xmlns:p14="http://schemas.microsoft.com/office/powerpoint/2010/main" val="244114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4212" y="381000"/>
            <a:ext cx="10591800" cy="646331"/>
          </a:xfrm>
          <a:prstGeom prst="rect">
            <a:avLst/>
          </a:prstGeom>
        </p:spPr>
        <p:txBody>
          <a:bodyPr wrap="square">
            <a:spAutoFit/>
          </a:bodyPr>
          <a:lstStyle/>
          <a:p>
            <a:r>
              <a:rPr lang="en-US" dirty="0"/>
              <a:t>A graph database is any storage solution where connected elements are linked together without using an index</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9976"/>
          <a:stretch/>
        </p:blipFill>
        <p:spPr>
          <a:xfrm>
            <a:off x="684212" y="1219200"/>
            <a:ext cx="10134600" cy="2379758"/>
          </a:xfrm>
          <a:prstGeom prst="rect">
            <a:avLst/>
          </a:prstGeom>
          <a:noFill/>
          <a:ln>
            <a:no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3806268"/>
            <a:ext cx="10134600" cy="2777411"/>
          </a:xfrm>
          <a:prstGeom prst="rect">
            <a:avLst/>
          </a:prstGeom>
        </p:spPr>
      </p:pic>
    </p:spTree>
    <p:extLst>
      <p:ext uri="{BB962C8B-B14F-4D97-AF65-F5344CB8AC3E}">
        <p14:creationId xmlns:p14="http://schemas.microsoft.com/office/powerpoint/2010/main" val="291581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graph DB is good </a:t>
            </a:r>
            <a:r>
              <a:rPr lang="en-US"/>
              <a:t>for storing?</a:t>
            </a:r>
            <a:endParaRPr lang="en-US" dirty="0"/>
          </a:p>
        </p:txBody>
      </p:sp>
      <p:sp>
        <p:nvSpPr>
          <p:cNvPr id="5" name="Content Placeholder 4"/>
          <p:cNvSpPr>
            <a:spLocks noGrp="1"/>
          </p:cNvSpPr>
          <p:nvPr>
            <p:ph idx="1"/>
          </p:nvPr>
        </p:nvSpPr>
        <p:spPr/>
        <p:txBody>
          <a:bodyPr>
            <a:normAutofit/>
          </a:bodyPr>
          <a:lstStyle/>
          <a:p>
            <a:r>
              <a:rPr lang="en-US" dirty="0"/>
              <a:t>Next generation of relational database</a:t>
            </a:r>
          </a:p>
          <a:p>
            <a:r>
              <a:rPr lang="en-US" dirty="0"/>
              <a:t>High support for “relationships”.</a:t>
            </a:r>
          </a:p>
          <a:p>
            <a:r>
              <a:rPr lang="en-US" dirty="0"/>
              <a:t>Eliminating search computation and provides faster processing.</a:t>
            </a:r>
          </a:p>
          <a:p>
            <a:r>
              <a:rPr lang="en-US" dirty="0"/>
              <a:t>Managing large chunks of data</a:t>
            </a:r>
          </a:p>
          <a:p>
            <a:r>
              <a:rPr lang="en-US" dirty="0"/>
              <a:t>Availability</a:t>
            </a:r>
          </a:p>
          <a:p>
            <a:r>
              <a:rPr lang="en-US" dirty="0"/>
              <a:t>Massive write performance.</a:t>
            </a:r>
          </a:p>
          <a:p>
            <a:endParaRPr lang="en-US" dirty="0"/>
          </a:p>
        </p:txBody>
      </p:sp>
    </p:spTree>
    <p:extLst>
      <p:ext uri="{BB962C8B-B14F-4D97-AF65-F5344CB8AC3E}">
        <p14:creationId xmlns:p14="http://schemas.microsoft.com/office/powerpoint/2010/main" val="305374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AQL / SQL </a:t>
            </a:r>
            <a:r>
              <a:rPr lang="en-US"/>
              <a:t>comparision</a:t>
            </a:r>
            <a:endParaRPr lang="en-US" dirty="0"/>
          </a:p>
        </p:txBody>
      </p:sp>
      <p:sp>
        <p:nvSpPr>
          <p:cNvPr id="3" name="Content Placeholder 2"/>
          <p:cNvSpPr>
            <a:spLocks noGrp="1"/>
          </p:cNvSpPr>
          <p:nvPr>
            <p:ph idx="1"/>
          </p:nvPr>
        </p:nvSpPr>
        <p:spPr/>
        <p:txBody>
          <a:bodyPr/>
          <a:lstStyle/>
          <a:p>
            <a:r>
              <a:rPr lang="en-US" dirty="0"/>
              <a:t>AQL is similar to the SQL but the syntax of AQL queries is different to SQL.</a:t>
            </a:r>
          </a:p>
          <a:p>
            <a:r>
              <a:rPr lang="en-US" dirty="0"/>
              <a:t>Supports reading and modifying collection data.</a:t>
            </a:r>
          </a:p>
          <a:p>
            <a:r>
              <a:rPr lang="en-US" dirty="0"/>
              <a:t>AQL doesn’t support creating and dropping collections.</a:t>
            </a:r>
          </a:p>
          <a:p>
            <a:r>
              <a:rPr lang="en-US" dirty="0"/>
              <a:t>Where SQL has a pre-defined sequence, AQL is executed left-</a:t>
            </a:r>
            <a:r>
              <a:rPr lang="en-US" dirty="0" err="1"/>
              <a:t>ro</a:t>
            </a:r>
            <a:r>
              <a:rPr lang="en-US" dirty="0"/>
              <a:t>-right.</a:t>
            </a:r>
          </a:p>
          <a:p>
            <a:endParaRPr lang="en-US" dirty="0"/>
          </a:p>
        </p:txBody>
      </p:sp>
    </p:spTree>
    <p:extLst>
      <p:ext uri="{BB962C8B-B14F-4D97-AF65-F5344CB8AC3E}">
        <p14:creationId xmlns:p14="http://schemas.microsoft.com/office/powerpoint/2010/main" val="171251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055812" y="990600"/>
          <a:ext cx="7391400" cy="5181600"/>
        </p:xfrm>
        <a:graphic>
          <a:graphicData uri="http://schemas.openxmlformats.org/presentationml/2006/ole">
            <mc:AlternateContent xmlns:mc="http://schemas.openxmlformats.org/markup-compatibility/2006">
              <mc:Choice xmlns:v="urn:schemas-microsoft-com:vml" Requires="v">
                <p:oleObj spid="_x0000_s6182" name="Document" r:id="rId3" imgW="5940848" imgH="4188837" progId="Word.Document.12">
                  <p:embed/>
                </p:oleObj>
              </mc:Choice>
              <mc:Fallback>
                <p:oleObj name="Document" r:id="rId3" imgW="5940848" imgH="4188837" progId="Word.Document.12">
                  <p:embed/>
                  <p:pic>
                    <p:nvPicPr>
                      <p:cNvPr id="6" name="Object 5"/>
                      <p:cNvPicPr/>
                      <p:nvPr/>
                    </p:nvPicPr>
                    <p:blipFill>
                      <a:blip r:embed="rId4"/>
                      <a:stretch>
                        <a:fillRect/>
                      </a:stretch>
                    </p:blipFill>
                    <p:spPr>
                      <a:xfrm>
                        <a:off x="2055812" y="990600"/>
                        <a:ext cx="7391400" cy="5181600"/>
                      </a:xfrm>
                      <a:prstGeom prst="rect">
                        <a:avLst/>
                      </a:prstGeom>
                    </p:spPr>
                  </p:pic>
                </p:oleObj>
              </mc:Fallback>
            </mc:AlternateContent>
          </a:graphicData>
        </a:graphic>
      </p:graphicFrame>
    </p:spTree>
    <p:extLst>
      <p:ext uri="{BB962C8B-B14F-4D97-AF65-F5344CB8AC3E}">
        <p14:creationId xmlns:p14="http://schemas.microsoft.com/office/powerpoint/2010/main" val="30890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990600"/>
          </a:xfrm>
        </p:spPr>
        <p:txBody>
          <a:bodyPr>
            <a:normAutofit fontScale="90000"/>
          </a:bodyPr>
          <a:lstStyle/>
          <a:p>
            <a:br>
              <a:rPr lang="en-US" dirty="0"/>
            </a:br>
            <a:br>
              <a:rPr lang="en-US" dirty="0"/>
            </a:br>
            <a:r>
              <a:rPr lang="en-US" dirty="0"/>
              <a:t>Main Features</a:t>
            </a:r>
            <a:br>
              <a:rPr lang="en-US" dirty="0"/>
            </a:br>
            <a:endParaRPr lang="en-US" dirty="0"/>
          </a:p>
        </p:txBody>
      </p:sp>
      <p:sp>
        <p:nvSpPr>
          <p:cNvPr id="2" name="Content Placeholder 1"/>
          <p:cNvSpPr>
            <a:spLocks noGrp="1"/>
          </p:cNvSpPr>
          <p:nvPr>
            <p:ph idx="1"/>
          </p:nvPr>
        </p:nvSpPr>
        <p:spPr>
          <a:xfrm>
            <a:off x="1522413" y="1066800"/>
            <a:ext cx="9134391" cy="5791199"/>
          </a:xfrm>
        </p:spPr>
        <p:txBody>
          <a:bodyPr>
            <a:normAutofit/>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Free and open source</a:t>
            </a:r>
          </a:p>
          <a:p>
            <a:pPr lvl="1">
              <a:buFont typeface="Wingdings" panose="05000000000000000000" pitchFamily="2" charset="2"/>
              <a:buChar char="Ø"/>
            </a:pPr>
            <a:r>
              <a:rPr lang="en-US" b="1" dirty="0"/>
              <a:t>Apache 2 License,</a:t>
            </a:r>
          </a:p>
          <a:p>
            <a:pPr>
              <a:buFont typeface="Wingdings" panose="05000000000000000000" pitchFamily="2" charset="2"/>
              <a:buChar char="Ø"/>
            </a:pPr>
            <a:r>
              <a:rPr lang="en-US" dirty="0"/>
              <a:t>Convenient querying via HTTP/REST and AQL</a:t>
            </a:r>
          </a:p>
          <a:p>
            <a:pPr>
              <a:buFont typeface="Wingdings" panose="05000000000000000000" pitchFamily="2" charset="2"/>
              <a:buChar char="Ø"/>
            </a:pPr>
            <a:r>
              <a:rPr lang="en-US" dirty="0"/>
              <a:t>Include joins between different collections </a:t>
            </a:r>
          </a:p>
          <a:p>
            <a:pPr>
              <a:buFont typeface="Wingdings" panose="05000000000000000000" pitchFamily="2" charset="2"/>
              <a:buChar char="Ø"/>
            </a:pPr>
            <a:r>
              <a:rPr lang="en-US" dirty="0"/>
              <a:t>Configurable consistencies guarantees using transactions </a:t>
            </a:r>
          </a:p>
          <a:p>
            <a:pPr>
              <a:buFont typeface="Wingdings" panose="05000000000000000000" pitchFamily="2" charset="2"/>
              <a:buChar char="Ø"/>
            </a:pPr>
            <a:r>
              <a:rPr lang="en-US" dirty="0"/>
              <a:t>Memory efficient by shape detection </a:t>
            </a:r>
          </a:p>
          <a:p>
            <a:pPr>
              <a:buFont typeface="Wingdings" panose="05000000000000000000" pitchFamily="2" charset="2"/>
              <a:buChar char="Ø"/>
            </a:pPr>
            <a:r>
              <a:rPr lang="en-US" dirty="0"/>
              <a:t>Extendable through JS</a:t>
            </a:r>
          </a:p>
          <a:p>
            <a:pPr>
              <a:buFont typeface="Wingdings" panose="05000000000000000000" pitchFamily="2" charset="2"/>
              <a:buChar char="Ø"/>
            </a:pPr>
            <a:r>
              <a:rPr lang="en-US" dirty="0"/>
              <a:t>High Performance and Space efficiency</a:t>
            </a:r>
          </a:p>
          <a:p>
            <a:pPr>
              <a:buFont typeface="Wingdings" panose="05000000000000000000" pitchFamily="2" charset="2"/>
              <a:buChar char="Ø"/>
            </a:pPr>
            <a:r>
              <a:rPr lang="en-US" dirty="0"/>
              <a:t>Graphical user Interface</a:t>
            </a:r>
          </a:p>
        </p:txBody>
      </p:sp>
    </p:spTree>
    <p:extLst>
      <p:ext uri="{BB962C8B-B14F-4D97-AF65-F5344CB8AC3E}">
        <p14:creationId xmlns:p14="http://schemas.microsoft.com/office/powerpoint/2010/main" val="227242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It uses JavaScript thought (google’sv8 built in to server)</a:t>
            </a:r>
          </a:p>
          <a:p>
            <a:r>
              <a:rPr lang="en-US" dirty="0"/>
              <a:t>API is extendable using JavaScript code</a:t>
            </a:r>
          </a:p>
          <a:p>
            <a:r>
              <a:rPr lang="en-US" dirty="0"/>
              <a:t>Offers many drivers for languages</a:t>
            </a:r>
          </a:p>
          <a:p>
            <a:r>
              <a:rPr lang="en-US" dirty="0"/>
              <a:t>Its easy to use the Web front and Documentation</a:t>
            </a:r>
          </a:p>
          <a:p>
            <a:r>
              <a:rPr lang="en-US" dirty="0"/>
              <a:t>Professional Support</a:t>
            </a:r>
          </a:p>
          <a:p>
            <a:endParaRPr lang="en-US" dirty="0"/>
          </a:p>
        </p:txBody>
      </p:sp>
    </p:spTree>
    <p:extLst>
      <p:ext uri="{BB962C8B-B14F-4D97-AF65-F5344CB8AC3E}">
        <p14:creationId xmlns:p14="http://schemas.microsoft.com/office/powerpoint/2010/main" val="194580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066800"/>
          </a:xfrm>
        </p:spPr>
        <p:txBody>
          <a:bodyPr/>
          <a:lstStyle/>
          <a:p>
            <a:r>
              <a:rPr lang="en-US" dirty="0"/>
              <a:t>Outline</a:t>
            </a:r>
          </a:p>
        </p:txBody>
      </p:sp>
      <p:sp>
        <p:nvSpPr>
          <p:cNvPr id="3" name="Content Placeholder 2"/>
          <p:cNvSpPr>
            <a:spLocks noGrp="1"/>
          </p:cNvSpPr>
          <p:nvPr>
            <p:ph idx="1"/>
          </p:nvPr>
        </p:nvSpPr>
        <p:spPr/>
        <p:txBody>
          <a:bodyPr>
            <a:noAutofit/>
          </a:bodyPr>
          <a:lstStyle/>
          <a:p>
            <a:r>
              <a:rPr lang="en-US" sz="2200" dirty="0"/>
              <a:t>Database (</a:t>
            </a:r>
            <a:r>
              <a:rPr lang="en-US" sz="2200" dirty="0" err="1"/>
              <a:t>Document,Key-value,Graph</a:t>
            </a:r>
            <a:r>
              <a:rPr lang="en-US" sz="2200" dirty="0"/>
              <a:t>)</a:t>
            </a:r>
          </a:p>
          <a:p>
            <a:r>
              <a:rPr lang="en-US" sz="2200" dirty="0"/>
              <a:t>Polyglot persistence?</a:t>
            </a:r>
          </a:p>
          <a:p>
            <a:r>
              <a:rPr lang="en-US" sz="2200" dirty="0"/>
              <a:t>Why  </a:t>
            </a:r>
            <a:r>
              <a:rPr lang="en-US" sz="2200" dirty="0" err="1"/>
              <a:t>ArangoDB</a:t>
            </a:r>
            <a:r>
              <a:rPr lang="en-US" sz="2200" dirty="0"/>
              <a:t>  started ?</a:t>
            </a:r>
          </a:p>
          <a:p>
            <a:r>
              <a:rPr lang="en-US" sz="2200" dirty="0"/>
              <a:t>About </a:t>
            </a:r>
            <a:r>
              <a:rPr lang="en-US" sz="2200" dirty="0" err="1"/>
              <a:t>ArangoDB</a:t>
            </a:r>
            <a:r>
              <a:rPr lang="en-US" sz="2200" dirty="0"/>
              <a:t> </a:t>
            </a:r>
          </a:p>
          <a:p>
            <a:r>
              <a:rPr lang="en-US" sz="2200" dirty="0"/>
              <a:t>Multi model database</a:t>
            </a:r>
          </a:p>
          <a:p>
            <a:r>
              <a:rPr lang="en-US" sz="2200" dirty="0"/>
              <a:t>Main Features</a:t>
            </a:r>
          </a:p>
          <a:p>
            <a:r>
              <a:rPr lang="en-US" sz="2200" dirty="0"/>
              <a:t>AQL(</a:t>
            </a:r>
            <a:r>
              <a:rPr lang="en-US" sz="2200" dirty="0" err="1"/>
              <a:t>ACID,Joins</a:t>
            </a:r>
            <a:r>
              <a:rPr lang="en-US" sz="2200" dirty="0"/>
              <a:t>)</a:t>
            </a:r>
          </a:p>
          <a:p>
            <a:r>
              <a:rPr lang="en-US" sz="2200" dirty="0"/>
              <a:t>What is Graph database ?</a:t>
            </a:r>
          </a:p>
          <a:p>
            <a:r>
              <a:rPr lang="en-US" sz="2200" dirty="0"/>
              <a:t>Why are graph database good for storing</a:t>
            </a:r>
          </a:p>
          <a:p>
            <a:endParaRPr lang="en-US" sz="2000" dirty="0">
              <a:latin typeface="+mj-lt"/>
            </a:endParaRPr>
          </a:p>
          <a:p>
            <a:r>
              <a:rPr lang="en-US" sz="2000" dirty="0">
                <a:latin typeface="+mj-lt"/>
              </a:rPr>
              <a:t> </a:t>
            </a:r>
          </a:p>
          <a:p>
            <a:endParaRPr lang="en-US" sz="2000" b="1" dirty="0">
              <a:latin typeface="+mj-lt"/>
            </a:endParaRPr>
          </a:p>
          <a:p>
            <a:endParaRPr lang="en-US" sz="2000" dirty="0">
              <a:latin typeface="+mj-lt"/>
            </a:endParaRPr>
          </a:p>
          <a:p>
            <a:endParaRPr lang="en-US" sz="2000" dirty="0">
              <a:latin typeface="+mj-lt"/>
            </a:endParaRPr>
          </a:p>
          <a:p>
            <a:endParaRPr lang="en-US" sz="2000" dirty="0">
              <a:latin typeface="+mj-lt"/>
            </a:endParaRPr>
          </a:p>
        </p:txBody>
      </p:sp>
    </p:spTree>
    <p:extLst>
      <p:ext uri="{BB962C8B-B14F-4D97-AF65-F5344CB8AC3E}">
        <p14:creationId xmlns:p14="http://schemas.microsoft.com/office/powerpoint/2010/main" val="32465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C++,JavaScript</a:t>
            </a:r>
          </a:p>
        </p:txBody>
      </p:sp>
      <p:sp>
        <p:nvSpPr>
          <p:cNvPr id="3" name="Content Placeholder 2"/>
          <p:cNvSpPr>
            <a:spLocks noGrp="1"/>
          </p:cNvSpPr>
          <p:nvPr>
            <p:ph idx="1"/>
          </p:nvPr>
        </p:nvSpPr>
        <p:spPr/>
        <p:txBody>
          <a:bodyPr>
            <a:normAutofit fontScale="92500"/>
          </a:bodyPr>
          <a:lstStyle/>
          <a:p>
            <a:r>
              <a:rPr lang="en-US" b="1" dirty="0"/>
              <a:t>running user-defined JavaScript code in the database</a:t>
            </a:r>
          </a:p>
          <a:p>
            <a:r>
              <a:rPr lang="en-US" dirty="0"/>
              <a:t>ArangoDB’s Foxx framework can be used to </a:t>
            </a:r>
            <a:r>
              <a:rPr lang="en-US" b="1" dirty="0"/>
              <a:t>make any database functionality available via an HTTP REST API</a:t>
            </a:r>
            <a:r>
              <a:rPr lang="en-US" dirty="0"/>
              <a:t>.</a:t>
            </a:r>
          </a:p>
          <a:p>
            <a:r>
              <a:rPr lang="en-US" i="1" dirty="0"/>
              <a:t>arangosh</a:t>
            </a:r>
            <a:r>
              <a:rPr lang="en-US" dirty="0"/>
              <a:t>, the ArangoShell, and </a:t>
            </a:r>
            <a:r>
              <a:rPr lang="en-US" i="1" dirty="0"/>
              <a:t>arangod</a:t>
            </a:r>
            <a:r>
              <a:rPr lang="en-US" dirty="0"/>
              <a:t>, the database server, are written in C++ </a:t>
            </a:r>
          </a:p>
          <a:p>
            <a:r>
              <a:rPr lang="en-US" dirty="0"/>
              <a:t>C++ for effective control of memory usage and parallelism</a:t>
            </a:r>
          </a:p>
          <a:p>
            <a:r>
              <a:rPr lang="en-US" dirty="0"/>
              <a:t>AQL’s query parser is written using the usual combination of Flex and Bison</a:t>
            </a:r>
          </a:p>
          <a:p>
            <a:r>
              <a:rPr lang="en-US" dirty="0"/>
              <a:t>The AQL optimizer, AQL executor and many AQL functions uses JavaScript</a:t>
            </a:r>
            <a:endParaRPr lang="en-US" b="1" dirty="0"/>
          </a:p>
          <a:p>
            <a:endParaRPr lang="en-US" dirty="0"/>
          </a:p>
        </p:txBody>
      </p:sp>
    </p:spTree>
    <p:extLst>
      <p:ext uri="{BB962C8B-B14F-4D97-AF65-F5344CB8AC3E}">
        <p14:creationId xmlns:p14="http://schemas.microsoft.com/office/powerpoint/2010/main" val="286297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AQL</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ArangoDB</a:t>
            </a:r>
            <a:r>
              <a:rPr lang="en-US" dirty="0"/>
              <a:t> query language (AQL) </a:t>
            </a:r>
          </a:p>
          <a:p>
            <a:r>
              <a:rPr lang="en-US" dirty="0"/>
              <a:t>Why not another query language ? (SQL,UNQL,XQUERY </a:t>
            </a:r>
            <a:r>
              <a:rPr lang="en-US" dirty="0" err="1"/>
              <a:t>JSONiq</a:t>
            </a:r>
            <a:r>
              <a:rPr lang="en-US" dirty="0"/>
              <a:t>)</a:t>
            </a:r>
          </a:p>
          <a:p>
            <a:r>
              <a:rPr lang="en-US" dirty="0"/>
              <a:t>Implemented in C and JavaScript</a:t>
            </a:r>
          </a:p>
          <a:p>
            <a:r>
              <a:rPr lang="en-US" dirty="0"/>
              <a:t>used to retrieve and modify data that are stored in </a:t>
            </a:r>
            <a:r>
              <a:rPr lang="en-US" dirty="0" err="1"/>
              <a:t>ArangoDB</a:t>
            </a:r>
            <a:r>
              <a:rPr lang="en-US" dirty="0"/>
              <a:t>.</a:t>
            </a:r>
          </a:p>
          <a:p>
            <a:r>
              <a:rPr lang="en-US" dirty="0"/>
              <a:t>A client application ships an AQL query to the </a:t>
            </a:r>
            <a:r>
              <a:rPr lang="en-US" dirty="0" err="1"/>
              <a:t>ArangoDB</a:t>
            </a:r>
            <a:r>
              <a:rPr lang="en-US" dirty="0"/>
              <a:t> server. </a:t>
            </a:r>
          </a:p>
          <a:p>
            <a:r>
              <a:rPr lang="en-US" dirty="0" err="1"/>
              <a:t>ArangoDB</a:t>
            </a:r>
            <a:r>
              <a:rPr lang="en-US" dirty="0"/>
              <a:t> will parse the query, execute it and compile the results</a:t>
            </a:r>
          </a:p>
          <a:p>
            <a:r>
              <a:rPr lang="en-US" dirty="0"/>
              <a:t>. If the query is invalid or cannot be executed, the server will return an error that the client can process and react to it</a:t>
            </a:r>
          </a:p>
          <a:p>
            <a:r>
              <a:rPr lang="en-US" dirty="0"/>
              <a:t>AQL aims to be human-readable and therefore uses keywords from the English language</a:t>
            </a:r>
          </a:p>
          <a:p>
            <a:r>
              <a:rPr lang="en-US" b="1" dirty="0"/>
              <a:t>Another design goal of AQL was client independency</a:t>
            </a:r>
            <a:endParaRPr lang="en-US" dirty="0"/>
          </a:p>
          <a:p>
            <a:endParaRPr lang="en-US" dirty="0"/>
          </a:p>
          <a:p>
            <a:endParaRPr lang="en-US" dirty="0"/>
          </a:p>
        </p:txBody>
      </p:sp>
    </p:spTree>
    <p:extLst>
      <p:ext uri="{BB962C8B-B14F-4D97-AF65-F5344CB8AC3E}">
        <p14:creationId xmlns:p14="http://schemas.microsoft.com/office/powerpoint/2010/main" val="1450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invoke AQL</a:t>
            </a:r>
            <a:br>
              <a:rPr lang="en-US" b="1" dirty="0"/>
            </a:br>
            <a:endParaRPr lang="en-US" dirty="0"/>
          </a:p>
        </p:txBody>
      </p:sp>
      <p:sp>
        <p:nvSpPr>
          <p:cNvPr id="3" name="Content Placeholder 2"/>
          <p:cNvSpPr>
            <a:spLocks noGrp="1"/>
          </p:cNvSpPr>
          <p:nvPr>
            <p:ph idx="1"/>
          </p:nvPr>
        </p:nvSpPr>
        <p:spPr/>
        <p:txBody>
          <a:bodyPr/>
          <a:lstStyle/>
          <a:p>
            <a:r>
              <a:rPr lang="en-US" dirty="0"/>
              <a:t>AQL supports reading and modifying collection data</a:t>
            </a:r>
          </a:p>
          <a:p>
            <a:r>
              <a:rPr lang="en-US" dirty="0"/>
              <a:t>It is a pure data manipulation language</a:t>
            </a:r>
          </a:p>
          <a:p>
            <a:r>
              <a:rPr lang="en-US" dirty="0"/>
              <a:t>AQL queries can be executed using:</a:t>
            </a:r>
          </a:p>
          <a:p>
            <a:pPr lvl="1">
              <a:buFont typeface="Wingdings" panose="05000000000000000000" pitchFamily="2" charset="2"/>
              <a:buChar char="ü"/>
            </a:pPr>
            <a:r>
              <a:rPr lang="en-US" dirty="0"/>
              <a:t>the web interface,</a:t>
            </a:r>
          </a:p>
          <a:p>
            <a:pPr lvl="1">
              <a:buFont typeface="Wingdings" panose="05000000000000000000" pitchFamily="2" charset="2"/>
              <a:buChar char="ü"/>
            </a:pPr>
            <a:r>
              <a:rPr lang="en-US" dirty="0"/>
              <a:t>the </a:t>
            </a:r>
            <a:r>
              <a:rPr lang="en-US" dirty="0" err="1"/>
              <a:t>db</a:t>
            </a:r>
            <a:r>
              <a:rPr lang="en-US" dirty="0"/>
              <a:t> object (either in arangosh or in a Foxx service)</a:t>
            </a:r>
          </a:p>
          <a:p>
            <a:pPr lvl="1">
              <a:buFont typeface="Wingdings" panose="05000000000000000000" pitchFamily="2" charset="2"/>
              <a:buChar char="ü"/>
            </a:pPr>
            <a:r>
              <a:rPr lang="en-US" dirty="0"/>
              <a:t>or the raw HTTP API.</a:t>
            </a:r>
          </a:p>
          <a:p>
            <a:endParaRPr lang="en-US" dirty="0"/>
          </a:p>
          <a:p>
            <a:endParaRPr lang="en-US" dirty="0"/>
          </a:p>
        </p:txBody>
      </p:sp>
    </p:spTree>
    <p:extLst>
      <p:ext uri="{BB962C8B-B14F-4D97-AF65-F5344CB8AC3E}">
        <p14:creationId xmlns:p14="http://schemas.microsoft.com/office/powerpoint/2010/main" val="5156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AQL supports the following data-modification operations:</a:t>
            </a:r>
          </a:p>
          <a:p>
            <a:r>
              <a:rPr lang="en-US" b="1" dirty="0"/>
              <a:t>INSERT</a:t>
            </a:r>
            <a:r>
              <a:rPr lang="en-US" dirty="0"/>
              <a:t>: insert new documents into a collection</a:t>
            </a:r>
          </a:p>
          <a:p>
            <a:r>
              <a:rPr lang="en-US" b="1" dirty="0"/>
              <a:t>UPDATE</a:t>
            </a:r>
            <a:r>
              <a:rPr lang="en-US" dirty="0"/>
              <a:t>: partially update existing documents in a collection</a:t>
            </a:r>
          </a:p>
          <a:p>
            <a:r>
              <a:rPr lang="en-US" b="1" dirty="0"/>
              <a:t>REPLACE</a:t>
            </a:r>
            <a:r>
              <a:rPr lang="en-US" dirty="0"/>
              <a:t>: completely replace existing documents in a collection</a:t>
            </a:r>
          </a:p>
          <a:p>
            <a:r>
              <a:rPr lang="en-US" b="1" dirty="0"/>
              <a:t>REMOVE</a:t>
            </a:r>
            <a:r>
              <a:rPr lang="en-US" dirty="0"/>
              <a:t>: remove existing documents from a collection</a:t>
            </a:r>
          </a:p>
          <a:p>
            <a:r>
              <a:rPr lang="en-US" b="1" dirty="0"/>
              <a:t>UPSERT</a:t>
            </a:r>
            <a:r>
              <a:rPr lang="en-US" dirty="0"/>
              <a:t>: conditionally insert or update documents in a collection</a:t>
            </a:r>
          </a:p>
          <a:p>
            <a:endParaRPr lang="en-US" dirty="0"/>
          </a:p>
        </p:txBody>
      </p:sp>
    </p:spTree>
    <p:extLst>
      <p:ext uri="{BB962C8B-B14F-4D97-AF65-F5344CB8AC3E}">
        <p14:creationId xmlns:p14="http://schemas.microsoft.com/office/powerpoint/2010/main" val="29072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pPr>
              <a:buFont typeface="Wingdings" panose="05000000000000000000" pitchFamily="2" charset="2"/>
              <a:buChar char="q"/>
            </a:pPr>
            <a:r>
              <a:rPr lang="en-US" dirty="0"/>
              <a:t>AQL Graph Operations </a:t>
            </a:r>
            <a:endParaRPr lang="en-US" altLang="en-US" dirty="0">
              <a:latin typeface="Arial" panose="020B0604020202020204" pitchFamily="34" charset="0"/>
              <a:hlinkClick r:id="rId3"/>
            </a:endParaRPr>
          </a:p>
          <a:p>
            <a:pPr lvl="1"/>
            <a:r>
              <a:rPr lang="en-US" altLang="en-US" dirty="0">
                <a:latin typeface="Arial" panose="020B0604020202020204" pitchFamily="34" charset="0"/>
              </a:rPr>
              <a:t>AQL Traversals</a:t>
            </a:r>
          </a:p>
          <a:p>
            <a:pPr lvl="1"/>
            <a:r>
              <a:rPr lang="en-US" altLang="en-US" dirty="0">
                <a:latin typeface="Arial" panose="020B0604020202020204" pitchFamily="34" charset="0"/>
              </a:rPr>
              <a:t>AQL Shortest Path</a:t>
            </a:r>
          </a:p>
          <a:p>
            <a:pPr>
              <a:buFont typeface="Wingdings" panose="05000000000000000000" pitchFamily="2" charset="2"/>
              <a:buChar char="q"/>
            </a:pPr>
            <a:r>
              <a:rPr lang="en-US" dirty="0"/>
              <a:t>JavaScript General Graph implementation, as you may use it in Foxx Services</a:t>
            </a:r>
            <a:r>
              <a:rPr lang="en-US" altLang="en-US" dirty="0">
                <a:latin typeface="Arial" panose="020B0604020202020204" pitchFamily="34" charset="0"/>
              </a:rPr>
              <a:t> </a:t>
            </a:r>
          </a:p>
          <a:p>
            <a:pPr lvl="1">
              <a:buFont typeface="Wingdings" panose="05000000000000000000" pitchFamily="2" charset="2"/>
              <a:buChar char="q"/>
            </a:pPr>
            <a:r>
              <a:rPr lang="en-US" dirty="0"/>
              <a:t>Graph Management;</a:t>
            </a:r>
          </a:p>
          <a:p>
            <a:pPr lvl="1">
              <a:buFont typeface="Wingdings" panose="05000000000000000000" pitchFamily="2" charset="2"/>
              <a:buChar char="q"/>
            </a:pPr>
            <a:r>
              <a:rPr lang="en-US" dirty="0"/>
              <a:t>Graph Functions</a:t>
            </a:r>
            <a:endParaRPr lang="en-US" altLang="en-US" dirty="0">
              <a:latin typeface="Arial" panose="020B0604020202020204" pitchFamily="34" charset="0"/>
            </a:endParaRPr>
          </a:p>
          <a:p>
            <a:r>
              <a:rPr lang="en-US" b="1" dirty="0"/>
              <a:t>Manipulating collections of named graphs with regular document functions</a:t>
            </a:r>
          </a:p>
          <a:p>
            <a:endParaRPr lang="en-US" b="1" dirty="0"/>
          </a:p>
          <a:p>
            <a:endParaRPr lang="en-US" altLang="en-US" dirty="0">
              <a:latin typeface="Arial" panose="020B0604020202020204" pitchFamily="34" charset="0"/>
            </a:endParaRPr>
          </a:p>
          <a:p>
            <a:pPr lvl="2"/>
            <a:endParaRPr lang="en-US" altLang="en-US" dirty="0">
              <a:latin typeface="Arial" panose="020B0604020202020204" pitchFamily="34" charset="0"/>
            </a:endParaRPr>
          </a:p>
          <a:p>
            <a:pPr marL="0" indent="0">
              <a:buNone/>
            </a:pPr>
            <a:endParaRPr lang="en-US" altLang="en-US" dirty="0">
              <a:latin typeface="Arial" panose="020B0604020202020204" pitchFamily="34" charset="0"/>
            </a:endParaRPr>
          </a:p>
          <a:p>
            <a:endParaRPr lang="en-US" dirty="0"/>
          </a:p>
        </p:txBody>
      </p:sp>
    </p:spTree>
    <p:extLst>
      <p:ext uri="{BB962C8B-B14F-4D97-AF65-F5344CB8AC3E}">
        <p14:creationId xmlns:p14="http://schemas.microsoft.com/office/powerpoint/2010/main" val="166860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Convenient querying</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Query a document by its unique id / key: </a:t>
            </a:r>
          </a:p>
          <a:p>
            <a:pPr lvl="1"/>
            <a:r>
              <a:rPr lang="en-US" dirty="0"/>
              <a:t>GET /_</a:t>
            </a:r>
            <a:r>
              <a:rPr lang="en-US" dirty="0" err="1"/>
              <a:t>api</a:t>
            </a:r>
            <a:r>
              <a:rPr lang="en-US" dirty="0"/>
              <a:t>/document/users/12345 </a:t>
            </a:r>
          </a:p>
          <a:p>
            <a:r>
              <a:rPr lang="en-US" dirty="0"/>
              <a:t>Query by providing an example document: </a:t>
            </a:r>
          </a:p>
          <a:p>
            <a:pPr lvl="1"/>
            <a:r>
              <a:rPr lang="en-US" dirty="0"/>
              <a:t>PUT /_</a:t>
            </a:r>
            <a:r>
              <a:rPr lang="en-US" dirty="0" err="1"/>
              <a:t>api</a:t>
            </a:r>
            <a:r>
              <a:rPr lang="en-US" dirty="0"/>
              <a:t>/simple/by-example</a:t>
            </a:r>
          </a:p>
          <a:p>
            <a:pPr marL="231775" lvl="1" indent="0">
              <a:buNone/>
            </a:pPr>
            <a:r>
              <a:rPr lang="en-US" dirty="0"/>
              <a:t>   {"name": "Jan", "age": 38 } </a:t>
            </a:r>
          </a:p>
          <a:p>
            <a:r>
              <a:rPr lang="en-US" dirty="0"/>
              <a:t>Query via SQL</a:t>
            </a:r>
          </a:p>
          <a:p>
            <a:pPr lvl="1"/>
            <a:r>
              <a:rPr lang="en-US" dirty="0"/>
              <a:t>FOR user IN users </a:t>
            </a:r>
          </a:p>
          <a:p>
            <a:pPr marL="231775" lvl="1" indent="0">
              <a:buNone/>
            </a:pPr>
            <a:r>
              <a:rPr lang="en-US" dirty="0"/>
              <a:t>	 FILTER </a:t>
            </a:r>
            <a:r>
              <a:rPr lang="en-US" dirty="0" err="1"/>
              <a:t>user.active</a:t>
            </a:r>
            <a:r>
              <a:rPr lang="en-US" dirty="0"/>
              <a:t> == true </a:t>
            </a:r>
          </a:p>
          <a:p>
            <a:pPr marL="450850" lvl="2" indent="0">
              <a:buNone/>
            </a:pPr>
            <a:r>
              <a:rPr lang="en-US" dirty="0"/>
              <a:t>	RETURN {name: user.name }</a:t>
            </a:r>
          </a:p>
          <a:p>
            <a:pPr marL="231775" lvl="1" indent="0">
              <a:buNone/>
            </a:pPr>
            <a:r>
              <a:rPr lang="en-US" dirty="0"/>
              <a:t> </a:t>
            </a:r>
          </a:p>
          <a:p>
            <a:pPr lvl="1"/>
            <a:endParaRPr lang="en-US" dirty="0"/>
          </a:p>
          <a:p>
            <a:pPr lvl="1"/>
            <a:endParaRPr lang="en-US" dirty="0"/>
          </a:p>
        </p:txBody>
      </p:sp>
    </p:spTree>
    <p:extLst>
      <p:ext uri="{BB962C8B-B14F-4D97-AF65-F5344CB8AC3E}">
        <p14:creationId xmlns:p14="http://schemas.microsoft.com/office/powerpoint/2010/main" val="26349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Key Feature in Nutshell</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3882"/>
          <a:stretch/>
        </p:blipFill>
        <p:spPr>
          <a:xfrm>
            <a:off x="1522413" y="2558403"/>
            <a:ext cx="9134475" cy="3308997"/>
          </a:xfrm>
        </p:spPr>
      </p:pic>
    </p:spTree>
    <p:extLst>
      <p:ext uri="{BB962C8B-B14F-4D97-AF65-F5344CB8AC3E}">
        <p14:creationId xmlns:p14="http://schemas.microsoft.com/office/powerpoint/2010/main" val="278719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b="1" dirty="0"/>
            </a:br>
            <a:br>
              <a:rPr lang="en-US" b="1" dirty="0"/>
            </a:br>
            <a:br>
              <a:rPr lang="en-US" b="1" dirty="0"/>
            </a:br>
            <a:br>
              <a:rPr lang="en-US" b="1" dirty="0"/>
            </a:br>
            <a:r>
              <a:rPr lang="en-US" b="1" dirty="0"/>
              <a:t>latest driver for language of ARANGODB</a:t>
            </a:r>
            <a:br>
              <a:rPr lang="en-US" b="1"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1905000"/>
            <a:ext cx="9982200" cy="4114800"/>
          </a:xfrm>
        </p:spPr>
      </p:pic>
    </p:spTree>
    <p:extLst>
      <p:ext uri="{BB962C8B-B14F-4D97-AF65-F5344CB8AC3E}">
        <p14:creationId xmlns:p14="http://schemas.microsoft.com/office/powerpoint/2010/main" val="12846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381000"/>
            <a:ext cx="9144000" cy="1371600"/>
          </a:xfrm>
        </p:spPr>
        <p:txBody>
          <a:bodyPr/>
          <a:lstStyle/>
          <a:p>
            <a:br>
              <a:rPr lang="en-US" b="1" dirty="0"/>
            </a:br>
            <a:endParaRPr lang="en-US" dirty="0"/>
          </a:p>
        </p:txBody>
      </p:sp>
      <p:sp>
        <p:nvSpPr>
          <p:cNvPr id="14" name="Content Placeholder 13"/>
          <p:cNvSpPr>
            <a:spLocks noGrp="1"/>
          </p:cNvSpPr>
          <p:nvPr>
            <p:ph idx="4294967295"/>
          </p:nvPr>
        </p:nvSpPr>
        <p:spPr>
          <a:xfrm>
            <a:off x="1827212" y="1905000"/>
            <a:ext cx="7307263" cy="2743200"/>
          </a:xfrm>
        </p:spPr>
        <p:txBody>
          <a:bodyPr>
            <a:normAutofit/>
          </a:bodyPr>
          <a:lstStyle/>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2" name="Rectangle 1"/>
          <p:cNvSpPr/>
          <p:nvPr/>
        </p:nvSpPr>
        <p:spPr>
          <a:xfrm>
            <a:off x="2665413" y="1905000"/>
            <a:ext cx="5334000" cy="646331"/>
          </a:xfrm>
          <a:prstGeom prst="rect">
            <a:avLst/>
          </a:prstGeom>
        </p:spPr>
        <p:txBody>
          <a:bodyPr wrap="square">
            <a:spAutoFit/>
          </a:bodyPr>
          <a:lstStyle/>
          <a:p>
            <a:pPr>
              <a:buFont typeface="Wingdings" panose="05000000000000000000" pitchFamily="2" charset="2"/>
              <a:buChar char="q"/>
            </a:pPr>
            <a:r>
              <a:rPr lang="en-US" sz="3600" dirty="0"/>
              <a:t>DEMO  OF  ARANGODB</a:t>
            </a:r>
            <a:endParaRPr lang="en-US" dirty="0"/>
          </a:p>
        </p:txBody>
      </p:sp>
    </p:spTree>
    <p:extLst>
      <p:ext uri="{BB962C8B-B14F-4D97-AF65-F5344CB8AC3E}">
        <p14:creationId xmlns:p14="http://schemas.microsoft.com/office/powerpoint/2010/main" val="283649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612" y="457200"/>
            <a:ext cx="10972800" cy="6172200"/>
          </a:xfrm>
        </p:spPr>
        <p:txBody>
          <a:bodyPr>
            <a:normAutofit/>
          </a:bodyPr>
          <a:lstStyle/>
          <a:p>
            <a:r>
              <a:rPr lang="en-US" sz="2800" dirty="0" err="1"/>
              <a:t>ArangoDB</a:t>
            </a:r>
            <a:r>
              <a:rPr lang="en-US" sz="2800" dirty="0"/>
              <a:t> is a database that serves documents to clients. </a:t>
            </a:r>
          </a:p>
          <a:p>
            <a:r>
              <a:rPr lang="en-US" sz="2800" dirty="0"/>
              <a:t>These documents are transported using </a:t>
            </a:r>
            <a:r>
              <a:rPr lang="en-US" sz="2800" dirty="0">
                <a:hlinkClick r:id="rId3"/>
              </a:rPr>
              <a:t>JSON</a:t>
            </a:r>
            <a:r>
              <a:rPr lang="en-US" sz="2800" dirty="0"/>
              <a:t> via a TCP connection, using the HTTP protocol. </a:t>
            </a:r>
          </a:p>
          <a:p>
            <a:r>
              <a:rPr lang="en-US" sz="2800" dirty="0"/>
              <a:t>A </a:t>
            </a:r>
            <a:r>
              <a:rPr lang="en-US" sz="2800" dirty="0">
                <a:hlinkClick r:id="rId4"/>
              </a:rPr>
              <a:t>REST API</a:t>
            </a:r>
            <a:r>
              <a:rPr lang="en-US" sz="2800" dirty="0"/>
              <a:t> is provided to interact with the database system.</a:t>
            </a:r>
          </a:p>
        </p:txBody>
      </p:sp>
      <p:pic>
        <p:nvPicPr>
          <p:cNvPr id="4"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612" y="2590800"/>
            <a:ext cx="8170916" cy="3952282"/>
          </a:xfrm>
          <a:prstGeom prst="rect">
            <a:avLst/>
          </a:prstGeom>
        </p:spPr>
      </p:pic>
    </p:spTree>
    <p:extLst>
      <p:ext uri="{BB962C8B-B14F-4D97-AF65-F5344CB8AC3E}">
        <p14:creationId xmlns:p14="http://schemas.microsoft.com/office/powerpoint/2010/main" val="26280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066800"/>
          </a:xfrm>
        </p:spPr>
        <p:txBody>
          <a:bodyPr/>
          <a:lstStyle/>
          <a:p>
            <a:r>
              <a:rPr lang="en-US" dirty="0"/>
              <a:t>Outline</a:t>
            </a:r>
          </a:p>
        </p:txBody>
      </p:sp>
      <p:sp>
        <p:nvSpPr>
          <p:cNvPr id="3" name="Content Placeholder 2"/>
          <p:cNvSpPr>
            <a:spLocks noGrp="1"/>
          </p:cNvSpPr>
          <p:nvPr>
            <p:ph idx="1"/>
          </p:nvPr>
        </p:nvSpPr>
        <p:spPr>
          <a:xfrm>
            <a:off x="1522413" y="1447801"/>
            <a:ext cx="9134391" cy="4267199"/>
          </a:xfrm>
        </p:spPr>
        <p:txBody>
          <a:bodyPr>
            <a:normAutofit fontScale="92500" lnSpcReduction="20000"/>
          </a:bodyPr>
          <a:lstStyle/>
          <a:p>
            <a:endParaRPr lang="en-US" dirty="0"/>
          </a:p>
          <a:p>
            <a:r>
              <a:rPr lang="en-US" dirty="0"/>
              <a:t>SQL / AQL – Comparison</a:t>
            </a:r>
          </a:p>
          <a:p>
            <a:r>
              <a:rPr lang="en-US" dirty="0"/>
              <a:t>AQL </a:t>
            </a:r>
          </a:p>
          <a:p>
            <a:r>
              <a:rPr lang="en-US" dirty="0"/>
              <a:t>Queries</a:t>
            </a:r>
          </a:p>
          <a:p>
            <a:r>
              <a:rPr lang="en-US" dirty="0"/>
              <a:t>Languages</a:t>
            </a:r>
          </a:p>
          <a:p>
            <a:r>
              <a:rPr lang="en-US" dirty="0"/>
              <a:t>Explain Graphs by </a:t>
            </a:r>
            <a:r>
              <a:rPr lang="en-US" dirty="0" err="1"/>
              <a:t>Aranogosh</a:t>
            </a:r>
            <a:r>
              <a:rPr lang="en-US" dirty="0"/>
              <a:t> and Graphical interface</a:t>
            </a:r>
          </a:p>
          <a:p>
            <a:r>
              <a:rPr lang="en-US" dirty="0"/>
              <a:t>Drivers </a:t>
            </a:r>
          </a:p>
          <a:p>
            <a:r>
              <a:rPr lang="en-US" dirty="0"/>
              <a:t>Clustering</a:t>
            </a:r>
          </a:p>
          <a:p>
            <a:r>
              <a:rPr lang="en-US" dirty="0"/>
              <a:t>Replication and Sharding </a:t>
            </a:r>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384544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0"/>
            <a:ext cx="10210801" cy="1295400"/>
          </a:xfrm>
        </p:spPr>
        <p:txBody>
          <a:bodyPr/>
          <a:lstStyle/>
          <a:p>
            <a:r>
              <a:rPr lang="en-US" dirty="0"/>
              <a:t>FOXX </a:t>
            </a:r>
            <a:r>
              <a:rPr lang="en-US" dirty="0" err="1"/>
              <a:t>Microservices</a:t>
            </a:r>
            <a:endParaRPr lang="en-US" dirty="0"/>
          </a:p>
        </p:txBody>
      </p:sp>
      <p:sp>
        <p:nvSpPr>
          <p:cNvPr id="3" name="Content Placeholder 2"/>
          <p:cNvSpPr>
            <a:spLocks noGrp="1"/>
          </p:cNvSpPr>
          <p:nvPr>
            <p:ph idx="1"/>
          </p:nvPr>
        </p:nvSpPr>
        <p:spPr>
          <a:xfrm>
            <a:off x="379412" y="1828800"/>
            <a:ext cx="11582400" cy="4191000"/>
          </a:xfrm>
        </p:spPr>
        <p:txBody>
          <a:bodyPr>
            <a:noAutofit/>
          </a:bodyPr>
          <a:lstStyle/>
          <a:p>
            <a:r>
              <a:rPr lang="en-US" sz="2800" dirty="0" err="1"/>
              <a:t>ArangoDB</a:t>
            </a:r>
            <a:r>
              <a:rPr lang="en-US" sz="2800" dirty="0"/>
              <a:t> allows application developers to write their data access and domain logic as </a:t>
            </a:r>
            <a:r>
              <a:rPr lang="en-US" sz="2800" dirty="0" err="1"/>
              <a:t>microservices</a:t>
            </a:r>
            <a:r>
              <a:rPr lang="en-US" sz="2800" dirty="0"/>
              <a:t> running directly within the database .</a:t>
            </a:r>
          </a:p>
          <a:p>
            <a:r>
              <a:rPr lang="en-US" sz="2800" dirty="0"/>
              <a:t>The </a:t>
            </a:r>
            <a:r>
              <a:rPr lang="en-US" sz="2800" b="1" dirty="0"/>
              <a:t>Foxx </a:t>
            </a:r>
            <a:r>
              <a:rPr lang="en-US" sz="2800" b="1" dirty="0" err="1"/>
              <a:t>microservice</a:t>
            </a:r>
            <a:r>
              <a:rPr lang="en-US" sz="2800" b="1" dirty="0"/>
              <a:t> framework</a:t>
            </a:r>
            <a:r>
              <a:rPr lang="en-US" sz="2800" dirty="0"/>
              <a:t> makes it easy to extend </a:t>
            </a:r>
            <a:r>
              <a:rPr lang="en-US" sz="2800" dirty="0" err="1"/>
              <a:t>ArangoDB's</a:t>
            </a:r>
            <a:r>
              <a:rPr lang="en-US" sz="2800" dirty="0"/>
              <a:t> own REST API with custom HTTP endpoints </a:t>
            </a:r>
          </a:p>
          <a:p>
            <a:r>
              <a:rPr lang="en-US" altLang="en-US" sz="2800" dirty="0"/>
              <a:t>Foxx is an easy way to create APIs and simple web applications from within </a:t>
            </a:r>
            <a:r>
              <a:rPr lang="en-US" altLang="en-US" sz="2800" dirty="0" err="1"/>
              <a:t>ArangoDB</a:t>
            </a:r>
            <a:r>
              <a:rPr lang="en-US" altLang="en-US" sz="2800" dirty="0"/>
              <a:t>.</a:t>
            </a:r>
          </a:p>
        </p:txBody>
      </p:sp>
    </p:spTree>
    <p:extLst>
      <p:ext uri="{BB962C8B-B14F-4D97-AF65-F5344CB8AC3E}">
        <p14:creationId xmlns:p14="http://schemas.microsoft.com/office/powerpoint/2010/main" val="19592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76200"/>
            <a:ext cx="10210801" cy="990600"/>
          </a:xfrm>
        </p:spPr>
        <p:txBody>
          <a:bodyPr/>
          <a:lstStyle/>
          <a:p>
            <a:r>
              <a:rPr lang="en-US" dirty="0"/>
              <a:t>FOXX </a:t>
            </a:r>
            <a:r>
              <a:rPr lang="en-US" dirty="0" err="1"/>
              <a:t>Microservices</a:t>
            </a:r>
            <a:endParaRPr lang="en-US" dirty="0"/>
          </a:p>
        </p:txBody>
      </p:sp>
      <p:sp>
        <p:nvSpPr>
          <p:cNvPr id="3" name="Content Placeholder 2"/>
          <p:cNvSpPr>
            <a:spLocks noGrp="1"/>
          </p:cNvSpPr>
          <p:nvPr>
            <p:ph idx="1"/>
          </p:nvPr>
        </p:nvSpPr>
        <p:spPr>
          <a:xfrm>
            <a:off x="379412" y="1447800"/>
            <a:ext cx="11582400" cy="4343400"/>
          </a:xfrm>
        </p:spPr>
        <p:txBody>
          <a:bodyPr>
            <a:noAutofit/>
          </a:bodyPr>
          <a:lstStyle/>
          <a:p>
            <a:pPr marL="0" lvl="0" indent="0">
              <a:buNone/>
            </a:pPr>
            <a:r>
              <a:rPr lang="en-US" altLang="en-US" sz="2800" dirty="0"/>
              <a:t>BENEFITS:</a:t>
            </a:r>
            <a:endParaRPr lang="en-US" sz="2800" dirty="0"/>
          </a:p>
          <a:p>
            <a:pPr marL="342797" indent="-342797">
              <a:buFont typeface="Courier New" panose="02070309020205020404" pitchFamily="49" charset="0"/>
              <a:buChar char="o"/>
            </a:pPr>
            <a:r>
              <a:rPr lang="en-US" sz="2800" dirty="0"/>
              <a:t>Reduced network overhead</a:t>
            </a:r>
          </a:p>
          <a:p>
            <a:pPr marL="342797" indent="-342797">
              <a:buFont typeface="Courier New" panose="02070309020205020404" pitchFamily="49" charset="0"/>
              <a:buChar char="o"/>
            </a:pPr>
            <a:r>
              <a:rPr lang="en-US" sz="2800" dirty="0"/>
              <a:t>Sensitive information never has to leave the database</a:t>
            </a:r>
          </a:p>
          <a:p>
            <a:pPr marL="342797" indent="-342797">
              <a:buFont typeface="Courier New" panose="02070309020205020404" pitchFamily="49" charset="0"/>
              <a:buChar char="o"/>
            </a:pPr>
            <a:r>
              <a:rPr lang="en-US" sz="2800" dirty="0"/>
              <a:t>Automatic generated Swagger documentation</a:t>
            </a:r>
          </a:p>
          <a:p>
            <a:pPr marL="342797" indent="-342797">
              <a:buFont typeface="Courier New" panose="02070309020205020404" pitchFamily="49" charset="0"/>
              <a:buChar char="o"/>
            </a:pPr>
            <a:r>
              <a:rPr lang="en-US" sz="2800" dirty="0"/>
              <a:t>Infinitely extensible</a:t>
            </a:r>
          </a:p>
          <a:p>
            <a:pPr marL="0" indent="0">
              <a:buNone/>
            </a:pPr>
            <a:r>
              <a:rPr lang="en-US" sz="2800" dirty="0"/>
              <a:t>Created few FOXX services </a:t>
            </a:r>
            <a:r>
              <a:rPr lang="en-US" sz="2800" dirty="0" err="1"/>
              <a:t>below:http</a:t>
            </a:r>
            <a:r>
              <a:rPr lang="en-US" sz="2800" dirty="0"/>
              <a:t>://67.205.143.154:8529/_</a:t>
            </a:r>
            <a:r>
              <a:rPr lang="en-US" sz="2800" dirty="0" err="1"/>
              <a:t>db</a:t>
            </a:r>
            <a:r>
              <a:rPr lang="en-US" sz="2800" dirty="0"/>
              <a:t>/_system/_admin/aardvark/standalone.html#</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169617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FOXX Micro Services</a:t>
            </a:r>
          </a:p>
        </p:txBody>
      </p:sp>
      <p:pic>
        <p:nvPicPr>
          <p:cNvPr id="1026" name="Picture 2" descr="Image result for aranfo fox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412" y="1995332"/>
            <a:ext cx="5369908" cy="4031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anfo foxx"/>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17"/>
          <a:stretch/>
        </p:blipFill>
        <p:spPr bwMode="auto">
          <a:xfrm>
            <a:off x="6246812" y="1834954"/>
            <a:ext cx="5843320" cy="4352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43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152400"/>
            <a:ext cx="9829802" cy="1143000"/>
          </a:xfrm>
        </p:spPr>
        <p:txBody>
          <a:bodyPr/>
          <a:lstStyle/>
          <a:p>
            <a:r>
              <a:rPr lang="en-US" dirty="0"/>
              <a:t>Scalability</a:t>
            </a:r>
          </a:p>
        </p:txBody>
      </p:sp>
      <p:sp>
        <p:nvSpPr>
          <p:cNvPr id="3" name="Content Placeholder 2"/>
          <p:cNvSpPr>
            <a:spLocks noGrp="1"/>
          </p:cNvSpPr>
          <p:nvPr>
            <p:ph idx="1"/>
          </p:nvPr>
        </p:nvSpPr>
        <p:spPr>
          <a:xfrm>
            <a:off x="684211" y="1524001"/>
            <a:ext cx="11277601" cy="5105400"/>
          </a:xfrm>
        </p:spPr>
        <p:txBody>
          <a:bodyPr>
            <a:normAutofit/>
          </a:bodyPr>
          <a:lstStyle/>
          <a:p>
            <a:r>
              <a:rPr lang="en-US" sz="2800" dirty="0" err="1"/>
              <a:t>ArangoDB</a:t>
            </a:r>
            <a:r>
              <a:rPr lang="en-US" sz="2800" dirty="0"/>
              <a:t> is scaled horizontally. </a:t>
            </a:r>
          </a:p>
          <a:p>
            <a:pPr lvl="1"/>
            <a:r>
              <a:rPr lang="en-US" sz="2800" dirty="0"/>
              <a:t>many servers . </a:t>
            </a:r>
          </a:p>
          <a:p>
            <a:pPr lvl="1"/>
            <a:r>
              <a:rPr lang="en-US" sz="2800" dirty="0"/>
              <a:t>performance  and capacity improvements, resilience - replication and automatic fail-over.</a:t>
            </a:r>
          </a:p>
          <a:p>
            <a:pPr lvl="1"/>
            <a:r>
              <a:rPr lang="en-US" sz="2800" dirty="0" err="1"/>
              <a:t>ArangoDB</a:t>
            </a:r>
            <a:r>
              <a:rPr lang="en-US" sz="2800" dirty="0"/>
              <a:t> has no built-in limitations to horizontal scalability.</a:t>
            </a:r>
          </a:p>
          <a:p>
            <a:r>
              <a:rPr lang="en-US" sz="2800" dirty="0"/>
              <a:t>One can also scale </a:t>
            </a:r>
            <a:r>
              <a:rPr lang="en-US" sz="2800" dirty="0" err="1"/>
              <a:t>ArangoDB</a:t>
            </a:r>
            <a:r>
              <a:rPr lang="en-US" sz="2800" dirty="0"/>
              <a:t> vertically, </a:t>
            </a:r>
          </a:p>
          <a:p>
            <a:pPr lvl="1"/>
            <a:r>
              <a:rPr lang="en-US" sz="2800" dirty="0"/>
              <a:t>Larger servers. </a:t>
            </a:r>
          </a:p>
          <a:p>
            <a:pPr lvl="1"/>
            <a:r>
              <a:rPr lang="en-US" sz="2800" dirty="0"/>
              <a:t>Disadvantage - costs grow faster than linear with the size of the server. </a:t>
            </a:r>
          </a:p>
          <a:p>
            <a:pPr lvl="1"/>
            <a:r>
              <a:rPr lang="en-US" sz="2800" dirty="0"/>
              <a:t>No resilience and dynamical capabilities .</a:t>
            </a:r>
          </a:p>
          <a:p>
            <a:endParaRPr lang="en-US" dirty="0"/>
          </a:p>
        </p:txBody>
      </p:sp>
    </p:spTree>
    <p:extLst>
      <p:ext uri="{BB962C8B-B14F-4D97-AF65-F5344CB8AC3E}">
        <p14:creationId xmlns:p14="http://schemas.microsoft.com/office/powerpoint/2010/main" val="8442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152400"/>
            <a:ext cx="9829802" cy="1143000"/>
          </a:xfrm>
        </p:spPr>
        <p:txBody>
          <a:bodyPr/>
          <a:lstStyle/>
          <a:p>
            <a:r>
              <a:rPr lang="en-US" dirty="0"/>
              <a:t>Scalability</a:t>
            </a:r>
          </a:p>
        </p:txBody>
      </p:sp>
      <p:sp>
        <p:nvSpPr>
          <p:cNvPr id="3" name="Content Placeholder 2"/>
          <p:cNvSpPr>
            <a:spLocks noGrp="1"/>
          </p:cNvSpPr>
          <p:nvPr>
            <p:ph idx="1"/>
          </p:nvPr>
        </p:nvSpPr>
        <p:spPr>
          <a:xfrm>
            <a:off x="684211" y="1524001"/>
            <a:ext cx="11277601" cy="5105400"/>
          </a:xfrm>
        </p:spPr>
        <p:txBody>
          <a:bodyPr>
            <a:normAutofit/>
          </a:bodyPr>
          <a:lstStyle/>
          <a:p>
            <a:r>
              <a:rPr lang="en-US" dirty="0"/>
              <a:t>The possibility to scale decreases from key/value over documents (documents with joins) to graphs.</a:t>
            </a:r>
          </a:p>
          <a:p>
            <a:pPr marL="0" indent="0">
              <a:buNone/>
            </a:pPr>
            <a:endParaRPr lang="en-US" dirty="0"/>
          </a:p>
        </p:txBody>
      </p:sp>
      <p:pic>
        <p:nvPicPr>
          <p:cNvPr id="7174" name="Picture 6" descr="Image result for scalability of arango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2" y="2438400"/>
            <a:ext cx="7239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06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07" y="149671"/>
            <a:ext cx="10512862" cy="993330"/>
          </a:xfrm>
        </p:spPr>
        <p:txBody>
          <a:bodyPr>
            <a:normAutofit/>
          </a:bodyPr>
          <a:lstStyle/>
          <a:p>
            <a:r>
              <a:rPr lang="en-US" dirty="0"/>
              <a:t>Cluster Architecture</a:t>
            </a:r>
          </a:p>
        </p:txBody>
      </p:sp>
      <p:sp>
        <p:nvSpPr>
          <p:cNvPr id="3" name="Content Placeholder 2"/>
          <p:cNvSpPr>
            <a:spLocks noGrp="1"/>
          </p:cNvSpPr>
          <p:nvPr>
            <p:ph idx="1"/>
          </p:nvPr>
        </p:nvSpPr>
        <p:spPr>
          <a:xfrm>
            <a:off x="565207" y="1209947"/>
            <a:ext cx="10925709" cy="5386673"/>
          </a:xfrm>
        </p:spPr>
        <p:txBody>
          <a:bodyPr>
            <a:normAutofit fontScale="92500" lnSpcReduction="10000"/>
          </a:bodyPr>
          <a:lstStyle/>
          <a:p>
            <a:pPr marL="0" indent="0">
              <a:buNone/>
            </a:pPr>
            <a:r>
              <a:rPr lang="en-US" sz="2800" dirty="0"/>
              <a:t>The cluster architecture of </a:t>
            </a:r>
            <a:r>
              <a:rPr lang="en-US" sz="2800" dirty="0" err="1"/>
              <a:t>ArangoDB</a:t>
            </a:r>
            <a:r>
              <a:rPr lang="en-US" sz="2800" dirty="0"/>
              <a:t> is a CP master/master model .</a:t>
            </a:r>
          </a:p>
          <a:p>
            <a:pPr lvl="1">
              <a:buFont typeface="Courier New" panose="02070309020205020404" pitchFamily="49" charset="0"/>
              <a:buChar char="o"/>
            </a:pPr>
            <a:r>
              <a:rPr lang="en-US" sz="2800" dirty="0"/>
              <a:t>With “CP” we mean that in the presence of a network partition, the database prefers internal consistency over availability</a:t>
            </a:r>
          </a:p>
          <a:p>
            <a:pPr marL="457063" lvl="1" indent="0">
              <a:buNone/>
            </a:pPr>
            <a:endParaRPr lang="en-US" sz="2800" dirty="0"/>
          </a:p>
          <a:p>
            <a:pPr marL="457063" lvl="1" indent="0">
              <a:buNone/>
            </a:pPr>
            <a:endParaRPr lang="en-US" sz="2800" dirty="0"/>
          </a:p>
          <a:p>
            <a:pPr marL="457063" lvl="1" indent="0">
              <a:buNone/>
            </a:pPr>
            <a:endParaRPr lang="en-US" sz="2800" dirty="0"/>
          </a:p>
          <a:p>
            <a:pPr marL="457063" lvl="1" indent="0">
              <a:buNone/>
            </a:pPr>
            <a:endParaRPr lang="en-US" sz="2800" dirty="0"/>
          </a:p>
          <a:p>
            <a:pPr marL="457063" lvl="1" indent="0">
              <a:buNone/>
            </a:pPr>
            <a:endParaRPr lang="en-US" sz="2800" dirty="0"/>
          </a:p>
          <a:p>
            <a:pPr marL="457063" lvl="1" indent="0">
              <a:buNone/>
            </a:pPr>
            <a:endParaRPr lang="en-US" sz="2800" dirty="0"/>
          </a:p>
          <a:p>
            <a:pPr marL="457063" lvl="1" indent="0">
              <a:buNone/>
            </a:pPr>
            <a:r>
              <a:rPr lang="en-US" sz="2800" dirty="0"/>
              <a:t> </a:t>
            </a:r>
          </a:p>
          <a:p>
            <a:pPr lvl="1">
              <a:buFont typeface="Courier New" panose="02070309020205020404" pitchFamily="49" charset="0"/>
              <a:buChar char="o"/>
            </a:pPr>
            <a:r>
              <a:rPr lang="en-US" sz="2800" dirty="0"/>
              <a:t>With “master/master” we mean that clients can send their requests to an arbitrary node, and experience the same view on the database regardless. </a:t>
            </a:r>
          </a:p>
        </p:txBody>
      </p:sp>
      <p:pic>
        <p:nvPicPr>
          <p:cNvPr id="7170" name="Picture 2" descr="Image result for cp master/master model in cluster databa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6812" y="2743200"/>
            <a:ext cx="6448281" cy="264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4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a:xfrm>
            <a:off x="1522413" y="1904999"/>
            <a:ext cx="9134391" cy="4800601"/>
          </a:xfrm>
        </p:spPr>
        <p:txBody>
          <a:bodyPr>
            <a:normAutofit fontScale="92500" lnSpcReduction="10000"/>
          </a:bodyPr>
          <a:lstStyle/>
          <a:p>
            <a:r>
              <a:rPr lang="en-US" sz="3000" dirty="0"/>
              <a:t>An </a:t>
            </a:r>
            <a:r>
              <a:rPr lang="en-US" sz="3000" dirty="0" err="1"/>
              <a:t>ArangoDB</a:t>
            </a:r>
            <a:r>
              <a:rPr lang="en-US" sz="3000" dirty="0"/>
              <a:t> cluster consists of a number of </a:t>
            </a:r>
            <a:r>
              <a:rPr lang="en-US" sz="3000" dirty="0" err="1"/>
              <a:t>ArangoDB</a:t>
            </a:r>
            <a:r>
              <a:rPr lang="en-US" sz="3000" dirty="0"/>
              <a:t> instances which talk to each other over the network. </a:t>
            </a:r>
          </a:p>
          <a:p>
            <a:r>
              <a:rPr lang="en-US" sz="3000" dirty="0"/>
              <a:t>The current configuration of the cluster is held in the “Agency”</a:t>
            </a:r>
          </a:p>
          <a:p>
            <a:r>
              <a:rPr lang="en-US" sz="3000" dirty="0"/>
              <a:t>For the various instances in an </a:t>
            </a:r>
            <a:r>
              <a:rPr lang="en-US" sz="3000" dirty="0" err="1"/>
              <a:t>ArangoDB</a:t>
            </a:r>
            <a:r>
              <a:rPr lang="en-US" sz="3000" dirty="0"/>
              <a:t> cluster there are 4 distinct roles: </a:t>
            </a:r>
          </a:p>
          <a:p>
            <a:pPr lvl="1"/>
            <a:r>
              <a:rPr lang="en-US" sz="3000" dirty="0"/>
              <a:t>Agents, </a:t>
            </a:r>
          </a:p>
          <a:p>
            <a:pPr lvl="1"/>
            <a:r>
              <a:rPr lang="en-US" sz="3000" dirty="0"/>
              <a:t>Coordinators, </a:t>
            </a:r>
          </a:p>
          <a:p>
            <a:pPr lvl="1"/>
            <a:r>
              <a:rPr lang="en-US" sz="3000" dirty="0"/>
              <a:t>Primary and </a:t>
            </a:r>
          </a:p>
          <a:p>
            <a:pPr lvl="1"/>
            <a:r>
              <a:rPr lang="en-US" sz="3000" dirty="0"/>
              <a:t>Secondary </a:t>
            </a:r>
            <a:r>
              <a:rPr lang="en-US" sz="3000" dirty="0" err="1"/>
              <a:t>DBservers</a:t>
            </a:r>
            <a:r>
              <a:rPr lang="en-US" sz="3000" dirty="0"/>
              <a:t>.</a:t>
            </a:r>
          </a:p>
          <a:p>
            <a:endParaRPr lang="en-US" dirty="0"/>
          </a:p>
        </p:txBody>
      </p:sp>
    </p:spTree>
    <p:extLst>
      <p:ext uri="{BB962C8B-B14F-4D97-AF65-F5344CB8AC3E}">
        <p14:creationId xmlns:p14="http://schemas.microsoft.com/office/powerpoint/2010/main" val="2472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07" y="149670"/>
            <a:ext cx="10512862" cy="686748"/>
          </a:xfrm>
        </p:spPr>
        <p:txBody>
          <a:bodyPr>
            <a:normAutofit/>
          </a:bodyPr>
          <a:lstStyle/>
          <a:p>
            <a:r>
              <a:rPr lang="en-US" dirty="0"/>
              <a:t>Structure of a cluster</a:t>
            </a:r>
          </a:p>
        </p:txBody>
      </p:sp>
      <p:pic>
        <p:nvPicPr>
          <p:cNvPr id="4"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2" y="1143000"/>
            <a:ext cx="94488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2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1" y="414254"/>
            <a:ext cx="10512862" cy="6291346"/>
          </a:xfrm>
        </p:spPr>
        <p:txBody>
          <a:bodyPr>
            <a:normAutofit fontScale="47500" lnSpcReduction="20000"/>
          </a:bodyPr>
          <a:lstStyle/>
          <a:p>
            <a:pPr marL="0" indent="0">
              <a:buNone/>
            </a:pPr>
            <a:r>
              <a:rPr lang="en-US" sz="5900" dirty="0"/>
              <a:t>Agents</a:t>
            </a:r>
          </a:p>
          <a:p>
            <a:pPr>
              <a:lnSpc>
                <a:spcPct val="110000"/>
              </a:lnSpc>
            </a:pPr>
            <a:r>
              <a:rPr lang="en-US" sz="5900" dirty="0"/>
              <a:t>One or multiple Agents - </a:t>
            </a:r>
            <a:r>
              <a:rPr lang="en-US" sz="5900" dirty="0" err="1"/>
              <a:t>ArangoDB</a:t>
            </a:r>
            <a:r>
              <a:rPr lang="en-US" sz="5900" dirty="0"/>
              <a:t> cluster. </a:t>
            </a:r>
          </a:p>
          <a:p>
            <a:pPr>
              <a:lnSpc>
                <a:spcPct val="110000"/>
              </a:lnSpc>
            </a:pPr>
            <a:r>
              <a:rPr lang="en-US" sz="5900" dirty="0"/>
              <a:t>central place to store the configuration in a cluster. </a:t>
            </a:r>
          </a:p>
          <a:p>
            <a:pPr>
              <a:lnSpc>
                <a:spcPct val="110000"/>
              </a:lnSpc>
            </a:pPr>
            <a:r>
              <a:rPr lang="en-US" sz="5900" dirty="0"/>
              <a:t>synchronization services cluster.</a:t>
            </a:r>
          </a:p>
          <a:p>
            <a:pPr>
              <a:lnSpc>
                <a:spcPct val="110000"/>
              </a:lnSpc>
            </a:pPr>
            <a:r>
              <a:rPr lang="en-US" sz="5900" dirty="0"/>
              <a:t> Heart of the cluster. </a:t>
            </a:r>
          </a:p>
          <a:p>
            <a:pPr marL="0" indent="0">
              <a:lnSpc>
                <a:spcPct val="110000"/>
              </a:lnSpc>
              <a:buNone/>
            </a:pPr>
            <a:r>
              <a:rPr lang="en-US" sz="5900" dirty="0"/>
              <a:t>Coordinators</a:t>
            </a:r>
          </a:p>
          <a:p>
            <a:pPr>
              <a:lnSpc>
                <a:spcPct val="110000"/>
              </a:lnSpc>
            </a:pPr>
            <a:r>
              <a:rPr lang="en-US" sz="5900" dirty="0"/>
              <a:t>Coordinators are the ones the clients talk to. </a:t>
            </a:r>
          </a:p>
          <a:p>
            <a:pPr>
              <a:lnSpc>
                <a:spcPct val="110000"/>
              </a:lnSpc>
            </a:pPr>
            <a:r>
              <a:rPr lang="en-US" sz="5900" dirty="0"/>
              <a:t>cluster tasks - executing queries and running Foxx services. </a:t>
            </a:r>
          </a:p>
          <a:p>
            <a:pPr>
              <a:lnSpc>
                <a:spcPct val="110000"/>
              </a:lnSpc>
            </a:pPr>
            <a:r>
              <a:rPr lang="en-US" sz="5900" dirty="0"/>
              <a:t>They know where the data is stored and will optimize where to run user supplied queries or parts thereof. </a:t>
            </a:r>
          </a:p>
          <a:p>
            <a:pPr>
              <a:lnSpc>
                <a:spcPct val="110000"/>
              </a:lnSpc>
            </a:pPr>
            <a:r>
              <a:rPr lang="en-US" sz="5900" dirty="0"/>
              <a:t>stateless, shut down and restarted as needed.</a:t>
            </a:r>
          </a:p>
          <a:p>
            <a:pPr marL="0" indent="0">
              <a:buNone/>
            </a:pPr>
            <a:endParaRPr lang="en-US" dirty="0"/>
          </a:p>
          <a:p>
            <a:endParaRPr lang="en-US" dirty="0"/>
          </a:p>
        </p:txBody>
      </p:sp>
    </p:spTree>
    <p:extLst>
      <p:ext uri="{BB962C8B-B14F-4D97-AF65-F5344CB8AC3E}">
        <p14:creationId xmlns:p14="http://schemas.microsoft.com/office/powerpoint/2010/main" val="36315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1" y="414254"/>
            <a:ext cx="10512862" cy="6367546"/>
          </a:xfrm>
        </p:spPr>
        <p:txBody>
          <a:bodyPr>
            <a:normAutofit fontScale="55000" lnSpcReduction="20000"/>
          </a:bodyPr>
          <a:lstStyle/>
          <a:p>
            <a:pPr marL="0" indent="0">
              <a:buNone/>
            </a:pPr>
            <a:r>
              <a:rPr lang="en-US" sz="4000" dirty="0"/>
              <a:t>Primary </a:t>
            </a:r>
            <a:r>
              <a:rPr lang="en-US" sz="4000" dirty="0" err="1"/>
              <a:t>DBservers</a:t>
            </a:r>
            <a:endParaRPr lang="en-US" sz="4000" dirty="0"/>
          </a:p>
          <a:p>
            <a:pPr>
              <a:buFont typeface="Courier New" panose="02070309020205020404" pitchFamily="49" charset="0"/>
              <a:buChar char="o"/>
            </a:pPr>
            <a:r>
              <a:rPr lang="en-US" sz="4000" dirty="0"/>
              <a:t>The data is actually hosted. </a:t>
            </a:r>
          </a:p>
          <a:p>
            <a:pPr>
              <a:buFont typeface="Courier New" panose="02070309020205020404" pitchFamily="49" charset="0"/>
              <a:buChar char="o"/>
            </a:pPr>
            <a:r>
              <a:rPr lang="en-US" sz="4000" dirty="0"/>
              <a:t>They host shards of data </a:t>
            </a:r>
          </a:p>
          <a:p>
            <a:pPr>
              <a:buFont typeface="Courier New" panose="02070309020205020404" pitchFamily="49" charset="0"/>
              <a:buChar char="o"/>
            </a:pPr>
            <a:r>
              <a:rPr lang="en-US" sz="4000" dirty="0"/>
              <a:t>Synchronous replication a primary may either be leader or follower for a shard. </a:t>
            </a:r>
          </a:p>
          <a:p>
            <a:pPr>
              <a:buFont typeface="Courier New" panose="02070309020205020404" pitchFamily="49" charset="0"/>
              <a:buChar char="o"/>
            </a:pPr>
            <a:r>
              <a:rPr lang="en-US" sz="4000" dirty="0"/>
              <a:t>Execute queries in part/whole when asked by a coordinator.</a:t>
            </a:r>
          </a:p>
          <a:p>
            <a:pPr marL="0" indent="0">
              <a:buNone/>
            </a:pPr>
            <a:endParaRPr lang="en-US" sz="4000" dirty="0"/>
          </a:p>
          <a:p>
            <a:pPr marL="0" indent="0">
              <a:buNone/>
            </a:pPr>
            <a:r>
              <a:rPr lang="en-US" sz="4000" dirty="0"/>
              <a:t>Secondaries</a:t>
            </a:r>
          </a:p>
          <a:p>
            <a:pPr>
              <a:buFont typeface="Courier New" panose="02070309020205020404" pitchFamily="49" charset="0"/>
              <a:buChar char="o"/>
            </a:pPr>
            <a:r>
              <a:rPr lang="en-US" sz="4000" dirty="0"/>
              <a:t>Secondary </a:t>
            </a:r>
            <a:r>
              <a:rPr lang="en-US" sz="4000" dirty="0" err="1"/>
              <a:t>DBservers</a:t>
            </a:r>
            <a:r>
              <a:rPr lang="en-US" sz="4000" dirty="0"/>
              <a:t> are asynchronous replicas of primaries.</a:t>
            </a:r>
          </a:p>
          <a:p>
            <a:pPr>
              <a:buFont typeface="Courier New" panose="02070309020205020404" pitchFamily="49" charset="0"/>
              <a:buChar char="o"/>
            </a:pPr>
            <a:r>
              <a:rPr lang="en-US" sz="4000" dirty="0"/>
              <a:t>Synchronous replication, don’t need secondaries at all.</a:t>
            </a:r>
          </a:p>
          <a:p>
            <a:pPr>
              <a:buFont typeface="Courier New" panose="02070309020205020404" pitchFamily="49" charset="0"/>
              <a:buChar char="o"/>
            </a:pPr>
            <a:r>
              <a:rPr lang="en-US" sz="4000" dirty="0"/>
              <a:t>For each primary-one or more secondaries.</a:t>
            </a:r>
          </a:p>
          <a:p>
            <a:pPr>
              <a:buFont typeface="Courier New" panose="02070309020205020404" pitchFamily="49" charset="0"/>
              <a:buChar char="o"/>
            </a:pPr>
            <a:r>
              <a:rPr lang="en-US" sz="4000" dirty="0"/>
              <a:t>Replication works asynchronously, </a:t>
            </a:r>
          </a:p>
          <a:p>
            <a:pPr>
              <a:buFont typeface="Courier New" panose="02070309020205020404" pitchFamily="49" charset="0"/>
              <a:buChar char="o"/>
            </a:pPr>
            <a:r>
              <a:rPr lang="en-US" sz="4000" dirty="0"/>
              <a:t>The replication does not impede the performance of the primaries. </a:t>
            </a:r>
          </a:p>
          <a:p>
            <a:pPr>
              <a:buFont typeface="Courier New" panose="02070309020205020404" pitchFamily="49" charset="0"/>
              <a:buChar char="o"/>
            </a:pPr>
            <a:r>
              <a:rPr lang="en-US" sz="4000" dirty="0"/>
              <a:t>perfectly suitable for backups</a:t>
            </a:r>
          </a:p>
          <a:p>
            <a:pPr marL="0" indent="0">
              <a:buNone/>
            </a:pPr>
            <a:endParaRPr lang="en-US" sz="3300" dirty="0"/>
          </a:p>
          <a:p>
            <a:endParaRPr lang="en-US" dirty="0"/>
          </a:p>
        </p:txBody>
      </p:sp>
    </p:spTree>
    <p:extLst>
      <p:ext uri="{BB962C8B-B14F-4D97-AF65-F5344CB8AC3E}">
        <p14:creationId xmlns:p14="http://schemas.microsoft.com/office/powerpoint/2010/main" val="356944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store</a:t>
            </a:r>
          </a:p>
        </p:txBody>
      </p:sp>
      <p:sp>
        <p:nvSpPr>
          <p:cNvPr id="3" name="Content Placeholder 2"/>
          <p:cNvSpPr>
            <a:spLocks noGrp="1"/>
          </p:cNvSpPr>
          <p:nvPr>
            <p:ph idx="1"/>
          </p:nvPr>
        </p:nvSpPr>
        <p:spPr/>
        <p:txBody>
          <a:bodyPr>
            <a:normAutofit/>
          </a:bodyPr>
          <a:lstStyle/>
          <a:p>
            <a:pPr lvl="0" fontAlgn="base"/>
            <a:endParaRPr lang="en-US" dirty="0"/>
          </a:p>
          <a:p>
            <a:r>
              <a:rPr lang="en-US" dirty="0"/>
              <a:t>Document stores the set of documents which means JSON data</a:t>
            </a:r>
          </a:p>
          <a:p>
            <a:r>
              <a:rPr lang="en-US" dirty="0"/>
              <a:t>Set are called collections</a:t>
            </a:r>
          </a:p>
          <a:p>
            <a:r>
              <a:rPr lang="en-US" dirty="0"/>
              <a:t>Database has access to contents of set</a:t>
            </a:r>
          </a:p>
          <a:p>
            <a:r>
              <a:rPr lang="en-US" dirty="0"/>
              <a:t>Schema-less </a:t>
            </a:r>
          </a:p>
          <a:p>
            <a:r>
              <a:rPr lang="en-US" dirty="0"/>
              <a:t>Versatile</a:t>
            </a:r>
          </a:p>
        </p:txBody>
      </p:sp>
    </p:spTree>
    <p:extLst>
      <p:ext uri="{BB962C8B-B14F-4D97-AF65-F5344CB8AC3E}">
        <p14:creationId xmlns:p14="http://schemas.microsoft.com/office/powerpoint/2010/main" val="256423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 in Cluster</a:t>
            </a:r>
          </a:p>
        </p:txBody>
      </p:sp>
      <p:sp>
        <p:nvSpPr>
          <p:cNvPr id="3" name="Content Placeholder 2"/>
          <p:cNvSpPr>
            <a:spLocks noGrp="1"/>
          </p:cNvSpPr>
          <p:nvPr>
            <p:ph idx="1"/>
          </p:nvPr>
        </p:nvSpPr>
        <p:spPr/>
        <p:txBody>
          <a:bodyPr/>
          <a:lstStyle/>
          <a:p>
            <a:r>
              <a:rPr lang="en-US" sz="2800" dirty="0"/>
              <a:t>In cluster mode, single-document operations are also fully ACID. Multi-document / multi-collection queries in a cluster are not ACID.</a:t>
            </a:r>
          </a:p>
          <a:p>
            <a:r>
              <a:rPr lang="en-US" sz="2800" dirty="0"/>
              <a:t>Transactions in a cluster will be supported in a future version of </a:t>
            </a:r>
            <a:r>
              <a:rPr lang="en-US" sz="2800" dirty="0" err="1"/>
              <a:t>ArangoDB</a:t>
            </a:r>
            <a:r>
              <a:rPr lang="en-US" sz="2800" dirty="0"/>
              <a:t> and make these operations fully ACID as well. </a:t>
            </a:r>
          </a:p>
          <a:p>
            <a:r>
              <a:rPr lang="en-US" sz="2800" dirty="0"/>
              <a:t>Note that for non-</a:t>
            </a:r>
            <a:r>
              <a:rPr lang="en-US" sz="2800" dirty="0" err="1"/>
              <a:t>sharded</a:t>
            </a:r>
            <a:r>
              <a:rPr lang="en-US" sz="2800" dirty="0"/>
              <a:t> collections in a cluster, the transactional properties of a single server apply (fully ACID).</a:t>
            </a:r>
          </a:p>
          <a:p>
            <a:endParaRPr lang="en-US" dirty="0"/>
          </a:p>
        </p:txBody>
      </p:sp>
    </p:spTree>
    <p:extLst>
      <p:ext uri="{BB962C8B-B14F-4D97-AF65-F5344CB8AC3E}">
        <p14:creationId xmlns:p14="http://schemas.microsoft.com/office/powerpoint/2010/main" val="201867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3" y="152400"/>
            <a:ext cx="9601202" cy="1143000"/>
          </a:xfrm>
        </p:spPr>
        <p:txBody>
          <a:bodyPr/>
          <a:lstStyle/>
          <a:p>
            <a:r>
              <a:rPr lang="en-US" dirty="0"/>
              <a:t>Sharding</a:t>
            </a:r>
          </a:p>
        </p:txBody>
      </p:sp>
      <p:sp>
        <p:nvSpPr>
          <p:cNvPr id="3" name="Content Placeholder 2"/>
          <p:cNvSpPr>
            <a:spLocks noGrp="1"/>
          </p:cNvSpPr>
          <p:nvPr>
            <p:ph idx="1"/>
          </p:nvPr>
        </p:nvSpPr>
        <p:spPr>
          <a:xfrm>
            <a:off x="989013" y="1524000"/>
            <a:ext cx="10591800" cy="5257800"/>
          </a:xfrm>
        </p:spPr>
        <p:txBody>
          <a:bodyPr>
            <a:normAutofit/>
          </a:bodyPr>
          <a:lstStyle/>
          <a:p>
            <a:pPr>
              <a:buFont typeface="Courier New" panose="02070309020205020404" pitchFamily="49" charset="0"/>
              <a:buChar char="o"/>
            </a:pPr>
            <a:r>
              <a:rPr lang="en-US" sz="3000" dirty="0"/>
              <a:t>Uses multiple machines to run a cluster of </a:t>
            </a:r>
            <a:r>
              <a:rPr lang="en-US" sz="3000" dirty="0" err="1"/>
              <a:t>ArangoDB</a:t>
            </a:r>
            <a:r>
              <a:rPr lang="en-US" sz="3000" dirty="0"/>
              <a:t> instances that together constitute a single database.</a:t>
            </a:r>
          </a:p>
          <a:p>
            <a:pPr>
              <a:buFont typeface="Courier New" panose="02070309020205020404" pitchFamily="49" charset="0"/>
              <a:buChar char="o"/>
            </a:pPr>
            <a:r>
              <a:rPr lang="en-US" sz="3000" dirty="0"/>
              <a:t> This enables you to store much more data.</a:t>
            </a:r>
          </a:p>
          <a:p>
            <a:pPr>
              <a:buFont typeface="Courier New" panose="02070309020205020404" pitchFamily="49" charset="0"/>
              <a:buChar char="o"/>
            </a:pPr>
            <a:r>
              <a:rPr lang="en-US" sz="3000" dirty="0"/>
              <a:t>Achieve the goals-  "master-master replication". </a:t>
            </a:r>
          </a:p>
          <a:p>
            <a:pPr>
              <a:buFont typeface="Courier New" panose="02070309020205020404" pitchFamily="49" charset="0"/>
              <a:buChar char="o"/>
            </a:pPr>
            <a:r>
              <a:rPr lang="en-US" sz="3000" dirty="0"/>
              <a:t>The information about the shards is shared across the coordinators using the Agency.</a:t>
            </a:r>
          </a:p>
          <a:p>
            <a:pPr>
              <a:buFont typeface="Courier New" panose="02070309020205020404" pitchFamily="49" charset="0"/>
              <a:buChar char="o"/>
            </a:pPr>
            <a:r>
              <a:rPr lang="en-US" sz="3000" dirty="0"/>
              <a:t>To determine in which shard the data is to be stored </a:t>
            </a:r>
            <a:r>
              <a:rPr lang="en-US" sz="3000" dirty="0" err="1"/>
              <a:t>ArangoDB</a:t>
            </a:r>
            <a:r>
              <a:rPr lang="en-US" sz="3000" dirty="0"/>
              <a:t> performs a hash across the values. By default this hash is being created from _key</a:t>
            </a:r>
            <a:r>
              <a:rPr lang="en-US" sz="2800"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559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1" y="0"/>
            <a:ext cx="9829803" cy="1143000"/>
          </a:xfrm>
        </p:spPr>
        <p:txBody>
          <a:bodyPr/>
          <a:lstStyle/>
          <a:p>
            <a:r>
              <a:rPr lang="en-US" dirty="0"/>
              <a:t>Replication</a:t>
            </a:r>
          </a:p>
        </p:txBody>
      </p:sp>
      <p:sp>
        <p:nvSpPr>
          <p:cNvPr id="3" name="Content Placeholder 2"/>
          <p:cNvSpPr>
            <a:spLocks noGrp="1"/>
          </p:cNvSpPr>
          <p:nvPr>
            <p:ph idx="1"/>
          </p:nvPr>
        </p:nvSpPr>
        <p:spPr>
          <a:xfrm>
            <a:off x="836611" y="1524000"/>
            <a:ext cx="11125201" cy="5257800"/>
          </a:xfrm>
        </p:spPr>
        <p:txBody>
          <a:bodyPr>
            <a:noAutofit/>
          </a:bodyPr>
          <a:lstStyle/>
          <a:p>
            <a:pPr>
              <a:buFont typeface="Courier New" panose="02070309020205020404" pitchFamily="49" charset="0"/>
              <a:buChar char="o"/>
            </a:pPr>
            <a:r>
              <a:rPr lang="en-US" sz="2800" i="1" dirty="0"/>
              <a:t>Replicate</a:t>
            </a:r>
            <a:r>
              <a:rPr lang="en-US" sz="2800" dirty="0"/>
              <a:t> data onto another machine. </a:t>
            </a:r>
          </a:p>
          <a:p>
            <a:pPr>
              <a:buFont typeface="Courier New" panose="02070309020205020404" pitchFamily="49" charset="0"/>
              <a:buChar char="o"/>
            </a:pPr>
            <a:r>
              <a:rPr lang="en-US" sz="2800" dirty="0"/>
              <a:t>It forms the base of all disaster recovery and failover features </a:t>
            </a:r>
            <a:r>
              <a:rPr lang="en-US" sz="2800" dirty="0" err="1"/>
              <a:t>ArangoDB</a:t>
            </a:r>
            <a:r>
              <a:rPr lang="en-US" sz="2800" dirty="0"/>
              <a:t> offers.</a:t>
            </a:r>
          </a:p>
          <a:p>
            <a:pPr marL="0" indent="0">
              <a:buNone/>
            </a:pPr>
            <a:r>
              <a:rPr lang="en-US" sz="2800" b="1" dirty="0"/>
              <a:t>Synchronous replication</a:t>
            </a:r>
          </a:p>
          <a:p>
            <a:pPr>
              <a:buFont typeface="Courier New" panose="02070309020205020404" pitchFamily="49" charset="0"/>
              <a:buChar char="o"/>
            </a:pPr>
            <a:r>
              <a:rPr lang="en-US" sz="2800" dirty="0"/>
              <a:t>Copy of the data on another host and keeps it in sync. </a:t>
            </a:r>
          </a:p>
          <a:p>
            <a:pPr>
              <a:buFont typeface="Courier New" panose="02070309020205020404" pitchFamily="49" charset="0"/>
              <a:buChar char="o"/>
            </a:pPr>
            <a:r>
              <a:rPr lang="en-US" sz="2800" dirty="0"/>
              <a:t>The cluster will wait for all replicas to write all the data before greenlighting the write operation to the client. </a:t>
            </a:r>
          </a:p>
          <a:p>
            <a:pPr>
              <a:buFont typeface="Courier New" panose="02070309020205020404" pitchFamily="49" charset="0"/>
              <a:buChar char="o"/>
            </a:pPr>
            <a:r>
              <a:rPr lang="en-US" sz="2800" dirty="0"/>
              <a:t>Increases the latency a bit. </a:t>
            </a:r>
          </a:p>
          <a:p>
            <a:pPr>
              <a:buFont typeface="Courier New" panose="02070309020205020404" pitchFamily="49" charset="0"/>
              <a:buChar char="o"/>
            </a:pPr>
            <a:r>
              <a:rPr lang="en-US" sz="2800" dirty="0"/>
              <a:t>Automatic failover.</a:t>
            </a:r>
          </a:p>
        </p:txBody>
      </p:sp>
    </p:spTree>
    <p:extLst>
      <p:ext uri="{BB962C8B-B14F-4D97-AF65-F5344CB8AC3E}">
        <p14:creationId xmlns:p14="http://schemas.microsoft.com/office/powerpoint/2010/main" val="261862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321" y="228600"/>
            <a:ext cx="9982201" cy="1371600"/>
          </a:xfrm>
        </p:spPr>
        <p:txBody>
          <a:bodyPr/>
          <a:lstStyle/>
          <a:p>
            <a:r>
              <a:rPr lang="en-US" b="1" dirty="0"/>
              <a:t>Asynchronous replication</a:t>
            </a:r>
            <a:br>
              <a:rPr lang="en-US" b="1" dirty="0"/>
            </a:br>
            <a:endParaRPr lang="en-US" dirty="0"/>
          </a:p>
        </p:txBody>
      </p:sp>
      <p:sp>
        <p:nvSpPr>
          <p:cNvPr id="3" name="Content Placeholder 2"/>
          <p:cNvSpPr>
            <a:spLocks noGrp="1"/>
          </p:cNvSpPr>
          <p:nvPr>
            <p:ph idx="1"/>
          </p:nvPr>
        </p:nvSpPr>
        <p:spPr>
          <a:xfrm>
            <a:off x="732321" y="1447801"/>
            <a:ext cx="10820400" cy="5410199"/>
          </a:xfrm>
        </p:spPr>
        <p:txBody>
          <a:bodyPr>
            <a:noAutofit/>
          </a:bodyPr>
          <a:lstStyle/>
          <a:p>
            <a:pPr>
              <a:buFont typeface="Courier New" panose="02070309020205020404" pitchFamily="49" charset="0"/>
              <a:buChar char="o"/>
            </a:pPr>
            <a:r>
              <a:rPr lang="en-US" sz="2800" dirty="0"/>
              <a:t>In </a:t>
            </a:r>
            <a:r>
              <a:rPr lang="en-US" sz="2800" dirty="0" err="1"/>
              <a:t>ArangoDB</a:t>
            </a:r>
            <a:r>
              <a:rPr lang="en-US" sz="2800" dirty="0"/>
              <a:t> any write operation will be logged to the write-ahead log. </a:t>
            </a:r>
          </a:p>
          <a:p>
            <a:pPr>
              <a:buFont typeface="Courier New" panose="02070309020205020404" pitchFamily="49" charset="0"/>
              <a:buChar char="o"/>
            </a:pPr>
            <a:r>
              <a:rPr lang="en-US" sz="2800" dirty="0"/>
              <a:t>When using Asynchronous replication slaves will connect to a master and apply all the events from the log in the same order locally.</a:t>
            </a:r>
          </a:p>
          <a:p>
            <a:pPr>
              <a:buFont typeface="Courier New" panose="02070309020205020404" pitchFamily="49" charset="0"/>
              <a:buChar char="o"/>
            </a:pPr>
            <a:r>
              <a:rPr lang="en-US" sz="2800" dirty="0"/>
              <a:t> After that, they will have the same state of data as the master database.</a:t>
            </a:r>
          </a:p>
          <a:p>
            <a:pPr>
              <a:buFont typeface="Courier New" panose="02070309020205020404" pitchFamily="49" charset="0"/>
              <a:buChar char="o"/>
            </a:pPr>
            <a:r>
              <a:rPr lang="en-US" sz="2800" dirty="0"/>
              <a:t>The disadvantage is that there is a delay between the confirmation of a write operation that is sent to the client and the actual replication of the data.</a:t>
            </a:r>
          </a:p>
          <a:p>
            <a:pPr>
              <a:buFont typeface="Courier New" panose="02070309020205020404" pitchFamily="49" charset="0"/>
              <a:buChar char="o"/>
            </a:pPr>
            <a:r>
              <a:rPr lang="en-US" sz="2800" dirty="0"/>
              <a:t> If the master server fails during this delay, then committed and confirmed data can be lost.</a:t>
            </a:r>
          </a:p>
        </p:txBody>
      </p:sp>
    </p:spTree>
    <p:extLst>
      <p:ext uri="{BB962C8B-B14F-4D97-AF65-F5344CB8AC3E}">
        <p14:creationId xmlns:p14="http://schemas.microsoft.com/office/powerpoint/2010/main" val="211270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10292598" cy="1447800"/>
          </a:xfrm>
        </p:spPr>
        <p:txBody>
          <a:bodyPr/>
          <a:lstStyle/>
          <a:p>
            <a:pPr algn="ctr"/>
            <a:r>
              <a:rPr lang="en-US" dirty="0"/>
              <a:t>Thank you !!!</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90600"/>
          </a:xfrm>
        </p:spPr>
        <p:txBody>
          <a:bodyPr/>
          <a:lstStyle/>
          <a:p>
            <a:r>
              <a:rPr lang="en-US" b="1" dirty="0"/>
              <a:t>Key –Value  Store</a:t>
            </a:r>
          </a:p>
        </p:txBody>
      </p:sp>
      <p:sp>
        <p:nvSpPr>
          <p:cNvPr id="6" name="Rectangle 1"/>
          <p:cNvSpPr>
            <a:spLocks noGrp="1" noChangeArrowheads="1"/>
          </p:cNvSpPr>
          <p:nvPr>
            <p:ph idx="1"/>
          </p:nvPr>
        </p:nvSpPr>
        <p:spPr bwMode="auto">
          <a:xfrm>
            <a:off x="1522413" y="1577133"/>
            <a:ext cx="9134391"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00000"/>
              </a:lnSpc>
              <a:buClrTx/>
              <a:buSzTx/>
              <a:buFont typeface="Wingdings" panose="05000000000000000000" pitchFamily="2" charset="2"/>
              <a:buChar char="q"/>
            </a:pPr>
            <a:r>
              <a:rPr lang="en-US" altLang="en-US" sz="2000" dirty="0">
                <a:ea typeface="Calibri" panose="020F0502020204030204" pitchFamily="34" charset="0"/>
              </a:rPr>
              <a:t>Map value data to unique string keys (identifiers)  </a:t>
            </a:r>
          </a:p>
          <a:p>
            <a:pPr lvl="0">
              <a:lnSpc>
                <a:spcPct val="100000"/>
              </a:lnSpc>
              <a:buClrTx/>
              <a:buSzTx/>
              <a:buFont typeface="Wingdings" panose="05000000000000000000" pitchFamily="2" charset="2"/>
              <a:buChar char="q"/>
            </a:pPr>
            <a:endParaRPr lang="en-US" altLang="en-US" sz="2000" dirty="0">
              <a:ea typeface="Calibri" panose="020F0502020204030204" pitchFamily="34" charset="0"/>
            </a:endParaRPr>
          </a:p>
          <a:p>
            <a:pPr lvl="0">
              <a:lnSpc>
                <a:spcPct val="100000"/>
              </a:lnSpc>
              <a:buClrTx/>
              <a:buSzTx/>
              <a:buFont typeface="Wingdings" panose="05000000000000000000" pitchFamily="2" charset="2"/>
              <a:buChar char="q"/>
            </a:pPr>
            <a:r>
              <a:rPr lang="en-US" altLang="en-US" sz="2000" dirty="0">
                <a:ea typeface="Calibri" panose="020F0502020204030204" pitchFamily="34" charset="0"/>
              </a:rPr>
              <a:t>Treat data as opaque (data has no structure)  </a:t>
            </a:r>
          </a:p>
          <a:p>
            <a:pPr lvl="0">
              <a:lnSpc>
                <a:spcPct val="100000"/>
              </a:lnSpc>
              <a:buClrTx/>
              <a:buSzTx/>
              <a:buFont typeface="Wingdings" panose="05000000000000000000" pitchFamily="2" charset="2"/>
              <a:buChar char="q"/>
            </a:pPr>
            <a:endParaRPr lang="en-US" altLang="en-US" sz="2000" dirty="0">
              <a:ea typeface="Calibri" panose="020F0502020204030204" pitchFamily="34" charset="0"/>
            </a:endParaRPr>
          </a:p>
          <a:p>
            <a:pPr lvl="0">
              <a:lnSpc>
                <a:spcPct val="100000"/>
              </a:lnSpc>
              <a:buClrTx/>
              <a:buSzTx/>
              <a:buFont typeface="Wingdings" panose="05000000000000000000" pitchFamily="2" charset="2"/>
              <a:buChar char="q"/>
            </a:pPr>
            <a:r>
              <a:rPr lang="en-US" altLang="en-US" sz="2000" dirty="0">
                <a:ea typeface="Calibri" panose="020F0502020204030204" pitchFamily="34" charset="0"/>
              </a:rPr>
              <a:t>Key lookup without secondary indexes</a:t>
            </a:r>
          </a:p>
          <a:p>
            <a:pPr marL="0" lvl="0" indent="0">
              <a:lnSpc>
                <a:spcPct val="100000"/>
              </a:lnSpc>
              <a:buClrTx/>
              <a:buSzTx/>
              <a:buNone/>
            </a:pPr>
            <a:endParaRPr lang="en-US" altLang="en-US" sz="2000" dirty="0">
              <a:ea typeface="Calibri" panose="020F0502020204030204" pitchFamily="34" charset="0"/>
            </a:endParaRPr>
          </a:p>
          <a:p>
            <a:pPr lvl="0">
              <a:lnSpc>
                <a:spcPct val="100000"/>
              </a:lnSpc>
              <a:buClrTx/>
              <a:buSzTx/>
              <a:buFont typeface="Wingdings" panose="05000000000000000000" pitchFamily="2" charset="2"/>
              <a:buChar char="q"/>
            </a:pPr>
            <a:r>
              <a:rPr lang="en-US" altLang="en-US" sz="2000" dirty="0">
                <a:ea typeface="Calibri" panose="020F0502020204030204" pitchFamily="34" charset="0"/>
              </a:rPr>
              <a:t>High Performance and Perfect scalability</a:t>
            </a:r>
          </a:p>
          <a:p>
            <a:pPr lvl="0">
              <a:lnSpc>
                <a:spcPct val="100000"/>
              </a:lnSpc>
              <a:buClrTx/>
              <a:buSzTx/>
              <a:buFont typeface="Wingdings" panose="05000000000000000000" pitchFamily="2" charset="2"/>
              <a:buChar char="q"/>
            </a:pPr>
            <a:endParaRPr lang="en-US" altLang="en-US" sz="2000" dirty="0">
              <a:ea typeface="Calibri" panose="020F0502020204030204" pitchFamily="34" charset="0"/>
            </a:endParaRPr>
          </a:p>
          <a:p>
            <a:pPr lvl="0">
              <a:lnSpc>
                <a:spcPct val="100000"/>
              </a:lnSpc>
              <a:buClrTx/>
              <a:buSzTx/>
              <a:buFont typeface="Wingdings" panose="05000000000000000000" pitchFamily="2" charset="2"/>
              <a:buChar char="q"/>
            </a:pPr>
            <a:r>
              <a:rPr lang="en-US" altLang="en-US" sz="3200" dirty="0">
                <a:ea typeface="Calibri" panose="020F0502020204030204" pitchFamily="34" charset="0"/>
              </a:rPr>
              <a:t>More restricted queries  - better scalability</a:t>
            </a:r>
          </a:p>
          <a:p>
            <a:pPr marL="0" lvl="0" indent="0">
              <a:lnSpc>
                <a:spcPct val="100000"/>
              </a:lnSpc>
              <a:buClrTx/>
              <a:buSzTx/>
              <a:buNone/>
            </a:pPr>
            <a:r>
              <a:rPr lang="en-US" altLang="en-US" sz="2000" dirty="0">
                <a:ea typeface="Calibri" panose="020F0502020204030204" pitchFamily="34" charset="0"/>
              </a:rPr>
              <a:t> </a:t>
            </a:r>
          </a:p>
          <a:p>
            <a:pPr marL="231775" lvl="1" indent="0">
              <a:lnSpc>
                <a:spcPct val="100000"/>
              </a:lnSpc>
              <a:buClrTx/>
              <a:buSzTx/>
              <a:buNone/>
            </a:pPr>
            <a:endParaRPr lang="en-US" altLang="en-US" sz="1600" dirty="0">
              <a:ea typeface="Calibri" panose="020F0502020204030204" pitchFamily="34" charset="0"/>
            </a:endParaRPr>
          </a:p>
          <a:p>
            <a:pPr marL="231775" lvl="1" indent="0">
              <a:lnSpc>
                <a:spcPct val="100000"/>
              </a:lnSpc>
              <a:buClrTx/>
              <a:buSzTx/>
              <a:buNone/>
            </a:pPr>
            <a:endParaRPr lang="en-US" altLang="en-US" sz="1600" dirty="0">
              <a:ea typeface="Calibri" panose="020F0502020204030204" pitchFamily="34" charset="0"/>
            </a:endParaRPr>
          </a:p>
          <a:p>
            <a:pPr lvl="0">
              <a:lnSpc>
                <a:spcPct val="100000"/>
              </a:lnSpc>
              <a:buClrTx/>
              <a:buSzTx/>
              <a:buFont typeface="Wingdings" panose="05000000000000000000" pitchFamily="2" charset="2"/>
              <a:buChar char="§"/>
            </a:pPr>
            <a:endParaRPr lang="en-US" altLang="en-US" sz="2000" dirty="0">
              <a:ea typeface="Calibri" panose="020F0502020204030204" pitchFamily="34" charset="0"/>
            </a:endParaRPr>
          </a:p>
          <a:p>
            <a:pPr lvl="0">
              <a:lnSpc>
                <a:spcPct val="100000"/>
              </a:lnSpc>
              <a:buClrTx/>
              <a:buSzTx/>
              <a:buFont typeface="Wingdings" panose="05000000000000000000" pitchFamily="2" charset="2"/>
              <a:buChar char="§"/>
            </a:pPr>
            <a:endParaRPr lang="en-US" altLang="en-US" sz="2000" dirty="0">
              <a:ea typeface="Calibri" panose="020F0502020204030204" pitchFamily="34" charset="0"/>
            </a:endParaRPr>
          </a:p>
          <a:p>
            <a:pPr lvl="0">
              <a:lnSpc>
                <a:spcPct val="100000"/>
              </a:lnSpc>
              <a:buClrTx/>
              <a:buSzTx/>
              <a:buFont typeface="Wingdings" panose="05000000000000000000" pitchFamily="2" charset="2"/>
              <a:buChar char="§"/>
            </a:pPr>
            <a:r>
              <a:rPr lang="en-US" altLang="en-US" sz="2000" dirty="0">
                <a:ea typeface="Calibri" panose="020F0502020204030204" pitchFamily="34" charset="0"/>
              </a:rPr>
              <a:t>	</a:t>
            </a: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227525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a:t>
            </a:r>
          </a:p>
        </p:txBody>
      </p:sp>
      <p:sp>
        <p:nvSpPr>
          <p:cNvPr id="3" name="Content Placeholder 2"/>
          <p:cNvSpPr>
            <a:spLocks noGrp="1"/>
          </p:cNvSpPr>
          <p:nvPr>
            <p:ph idx="1"/>
          </p:nvPr>
        </p:nvSpPr>
        <p:spPr/>
        <p:txBody>
          <a:bodyPr/>
          <a:lstStyle/>
          <a:p>
            <a:r>
              <a:rPr lang="en-US" dirty="0"/>
              <a:t>Graph database stores labelled graph</a:t>
            </a:r>
          </a:p>
          <a:p>
            <a:r>
              <a:rPr lang="en-US" dirty="0"/>
              <a:t>Vertices and edges can be document</a:t>
            </a:r>
          </a:p>
          <a:p>
            <a:r>
              <a:rPr lang="en-US" dirty="0"/>
              <a:t>Graph are good model for relations </a:t>
            </a:r>
          </a:p>
          <a:p>
            <a:pPr>
              <a:buFont typeface="Wingdings" panose="05000000000000000000" pitchFamily="2" charset="2"/>
              <a:buChar char="q"/>
            </a:pPr>
            <a:r>
              <a:rPr lang="en-US" sz="2800" dirty="0"/>
              <a:t>Graph queries like traversal are crucial</a:t>
            </a:r>
            <a:r>
              <a:rPr lang="en-US" dirty="0"/>
              <a:t>.</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325510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Polyglot Persistence—Online shop </a:t>
            </a:r>
          </a:p>
        </p:txBody>
      </p:sp>
      <p:sp>
        <p:nvSpPr>
          <p:cNvPr id="4" name="Content Placeholder 3"/>
          <p:cNvSpPr>
            <a:spLocks noGrp="1"/>
          </p:cNvSpPr>
          <p:nvPr>
            <p:ph sz="half" idx="1"/>
          </p:nvPr>
        </p:nvSpPr>
        <p:spPr/>
        <p:txBody>
          <a:bodyPr/>
          <a:lstStyle/>
          <a:p>
            <a:r>
              <a:rPr lang="en-US" dirty="0"/>
              <a:t>IDEA </a:t>
            </a:r>
          </a:p>
          <a:p>
            <a:pPr lvl="1"/>
            <a:r>
              <a:rPr lang="en-US" dirty="0"/>
              <a:t>Use Right data model for each part of the System </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6380" y="2209800"/>
            <a:ext cx="4822031" cy="3657600"/>
          </a:xfrm>
        </p:spPr>
      </p:pic>
    </p:spTree>
    <p:extLst>
      <p:ext uri="{BB962C8B-B14F-4D97-AF65-F5344CB8AC3E}">
        <p14:creationId xmlns:p14="http://schemas.microsoft.com/office/powerpoint/2010/main" val="3752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Polyglot Persistence is nice but…</a:t>
            </a:r>
          </a:p>
        </p:txBody>
      </p:sp>
      <p:sp>
        <p:nvSpPr>
          <p:cNvPr id="6" name="Content Placeholder 5"/>
          <p:cNvSpPr>
            <a:spLocks noGrp="1"/>
          </p:cNvSpPr>
          <p:nvPr>
            <p:ph idx="1"/>
          </p:nvPr>
        </p:nvSpPr>
        <p:spPr/>
        <p:txBody>
          <a:bodyPr/>
          <a:lstStyle/>
          <a:p>
            <a:r>
              <a:rPr lang="en-US" sz="3600" dirty="0"/>
              <a:t>Disadvantage:-</a:t>
            </a:r>
          </a:p>
          <a:p>
            <a:pPr lvl="1"/>
            <a:r>
              <a:rPr lang="en-US" sz="2400" dirty="0"/>
              <a:t>One project need multiple database</a:t>
            </a:r>
          </a:p>
          <a:p>
            <a:pPr marL="231775" lvl="1" indent="0">
              <a:buNone/>
            </a:pPr>
            <a:endParaRPr lang="en-US" dirty="0"/>
          </a:p>
          <a:p>
            <a:pPr marL="231775" lvl="1" indent="0">
              <a:buNone/>
            </a:pPr>
            <a:r>
              <a:rPr lang="en-US" sz="2400" b="1" dirty="0"/>
              <a:t>So, to have Benefits without Disadvanges  Multimodel </a:t>
            </a:r>
            <a:r>
              <a:rPr lang="en-US" sz="2400" b="1" dirty="0" err="1"/>
              <a:t>ArangoDB</a:t>
            </a:r>
            <a:r>
              <a:rPr lang="en-US" sz="2400" b="1" dirty="0"/>
              <a:t> comes into play.</a:t>
            </a:r>
          </a:p>
          <a:p>
            <a:pPr lvl="1"/>
            <a:endParaRPr lang="en-US" dirty="0"/>
          </a:p>
        </p:txBody>
      </p:sp>
    </p:spTree>
    <p:extLst>
      <p:ext uri="{BB962C8B-B14F-4D97-AF65-F5344CB8AC3E}">
        <p14:creationId xmlns:p14="http://schemas.microsoft.com/office/powerpoint/2010/main" val="188481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1828800"/>
          </a:xfrm>
        </p:spPr>
        <p:txBody>
          <a:bodyPr>
            <a:normAutofit fontScale="90000"/>
          </a:bodyPr>
          <a:lstStyle/>
          <a:p>
            <a:br>
              <a:rPr lang="en-US" dirty="0"/>
            </a:br>
            <a:br>
              <a:rPr lang="en-US" dirty="0"/>
            </a:br>
            <a:br>
              <a:rPr lang="en-US" dirty="0"/>
            </a:br>
            <a:r>
              <a:rPr lang="en-US" dirty="0"/>
              <a:t>  Why  ArangoDB  started ?</a:t>
            </a:r>
            <a:br>
              <a:rPr lang="en-US" dirty="0"/>
            </a:br>
            <a:endParaRPr lang="en-US" dirty="0"/>
          </a:p>
        </p:txBody>
      </p:sp>
      <p:sp>
        <p:nvSpPr>
          <p:cNvPr id="2" name="Content Placeholder 1"/>
          <p:cNvSpPr>
            <a:spLocks noGrp="1"/>
          </p:cNvSpPr>
          <p:nvPr>
            <p:ph idx="1"/>
          </p:nvPr>
        </p:nvSpPr>
        <p:spPr/>
        <p:txBody>
          <a:bodyPr>
            <a:normAutofit/>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Second Generation NoSQL DB</a:t>
            </a:r>
          </a:p>
          <a:p>
            <a:pPr>
              <a:buFont typeface="Wingdings" panose="05000000000000000000" pitchFamily="2" charset="2"/>
              <a:buChar char="Ø"/>
            </a:pPr>
            <a:r>
              <a:rPr lang="en-US" dirty="0"/>
              <a:t>Unique feature set</a:t>
            </a:r>
          </a:p>
          <a:p>
            <a:pPr>
              <a:buFont typeface="Wingdings" panose="05000000000000000000" pitchFamily="2" charset="2"/>
              <a:buChar char="Ø"/>
            </a:pPr>
            <a:r>
              <a:rPr lang="en-US" dirty="0"/>
              <a:t>Solves some problems of other NoSQL DBs</a:t>
            </a:r>
          </a:p>
          <a:p>
            <a:pPr>
              <a:buFont typeface="Wingdings" panose="05000000000000000000" pitchFamily="2" charset="2"/>
              <a:buChar char="Ø"/>
            </a:pPr>
            <a:r>
              <a:rPr lang="en-US" dirty="0"/>
              <a:t>Greenfield project</a:t>
            </a:r>
          </a:p>
          <a:p>
            <a:pPr>
              <a:buFont typeface="Wingdings" panose="05000000000000000000" pitchFamily="2" charset="2"/>
              <a:buChar char="Ø"/>
            </a:pPr>
            <a:r>
              <a:rPr lang="en-US" dirty="0"/>
              <a:t> Experienced team building NoSQL DBs for more than 10 years</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2334</Words>
  <Application>Microsoft Office PowerPoint</Application>
  <PresentationFormat>Custom</PresentationFormat>
  <Paragraphs>351</Paragraphs>
  <Slides>44</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Berlin Sans FB</vt:lpstr>
      <vt:lpstr>Calibri</vt:lpstr>
      <vt:lpstr>Corbel</vt:lpstr>
      <vt:lpstr>Courier New</vt:lpstr>
      <vt:lpstr>Wingdings</vt:lpstr>
      <vt:lpstr>Digital Blue Tunnel 16x9</vt:lpstr>
      <vt:lpstr>Document</vt:lpstr>
      <vt:lpstr>ArangoDB</vt:lpstr>
      <vt:lpstr>Outline</vt:lpstr>
      <vt:lpstr>Outline</vt:lpstr>
      <vt:lpstr>Document store</vt:lpstr>
      <vt:lpstr>Key –Value  Store</vt:lpstr>
      <vt:lpstr>Graph Database</vt:lpstr>
      <vt:lpstr>Polyglot Persistence—Online shop </vt:lpstr>
      <vt:lpstr>Polyglot Persistence is nice but…</vt:lpstr>
      <vt:lpstr>     Why  ArangoDB  started ? </vt:lpstr>
      <vt:lpstr>DOCUMENT STORE + GRAPH STORE + KEY-VALUE STORE  </vt:lpstr>
      <vt:lpstr>About ArangoDB </vt:lpstr>
      <vt:lpstr>Key-Value And Document Store for ArangoDB</vt:lpstr>
      <vt:lpstr>What is Graph Database ?</vt:lpstr>
      <vt:lpstr>PowerPoint Presentation</vt:lpstr>
      <vt:lpstr>Why graph DB is good for storing?</vt:lpstr>
      <vt:lpstr>AQL / SQL comparision</vt:lpstr>
      <vt:lpstr>PowerPoint Presentation</vt:lpstr>
      <vt:lpstr>  Main Features </vt:lpstr>
      <vt:lpstr>PowerPoint Presentation</vt:lpstr>
      <vt:lpstr>Language C++,JavaScript</vt:lpstr>
      <vt:lpstr>AQL</vt:lpstr>
      <vt:lpstr>How to invoke AQL </vt:lpstr>
      <vt:lpstr>PowerPoint Presentation</vt:lpstr>
      <vt:lpstr>PowerPoint Presentation</vt:lpstr>
      <vt:lpstr>Convenient querying </vt:lpstr>
      <vt:lpstr>Key Feature in Nutshell</vt:lpstr>
      <vt:lpstr>    latest driver for language of ARANGODB </vt:lpstr>
      <vt:lpstr> </vt:lpstr>
      <vt:lpstr>PowerPoint Presentation</vt:lpstr>
      <vt:lpstr>FOXX Microservices</vt:lpstr>
      <vt:lpstr>FOXX Microservices</vt:lpstr>
      <vt:lpstr>FOXX Micro Services</vt:lpstr>
      <vt:lpstr>Scalability</vt:lpstr>
      <vt:lpstr>Scalability</vt:lpstr>
      <vt:lpstr>Cluster Architecture</vt:lpstr>
      <vt:lpstr>Clustering</vt:lpstr>
      <vt:lpstr>Structure of a cluster</vt:lpstr>
      <vt:lpstr>PowerPoint Presentation</vt:lpstr>
      <vt:lpstr>PowerPoint Presentation</vt:lpstr>
      <vt:lpstr>Limitation in Cluster</vt:lpstr>
      <vt:lpstr>Sharding</vt:lpstr>
      <vt:lpstr>Replication</vt:lpstr>
      <vt:lpstr>Asynchronous replication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2016-10-15T14:36:00Z</dcterms:created>
  <dcterms:modified xsi:type="dcterms:W3CDTF">2016-12-14T21:50:37Z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